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1"/>
  </p:notesMasterIdLst>
  <p:sldIdLst>
    <p:sldId id="341" r:id="rId2"/>
    <p:sldId id="300" r:id="rId3"/>
    <p:sldId id="304" r:id="rId4"/>
    <p:sldId id="349" r:id="rId5"/>
    <p:sldId id="350" r:id="rId6"/>
    <p:sldId id="361" r:id="rId7"/>
    <p:sldId id="299" r:id="rId8"/>
    <p:sldId id="302" r:id="rId9"/>
    <p:sldId id="354" r:id="rId10"/>
    <p:sldId id="363" r:id="rId11"/>
    <p:sldId id="346" r:id="rId12"/>
    <p:sldId id="332" r:id="rId13"/>
    <p:sldId id="335" r:id="rId14"/>
    <p:sldId id="364" r:id="rId15"/>
    <p:sldId id="343" r:id="rId16"/>
    <p:sldId id="365" r:id="rId17"/>
    <p:sldId id="347" r:id="rId18"/>
    <p:sldId id="366" r:id="rId19"/>
    <p:sldId id="342" r:id="rId20"/>
    <p:sldId id="359" r:id="rId21"/>
    <p:sldId id="358" r:id="rId22"/>
    <p:sldId id="360" r:id="rId23"/>
    <p:sldId id="355" r:id="rId24"/>
    <p:sldId id="337" r:id="rId25"/>
    <p:sldId id="357" r:id="rId26"/>
    <p:sldId id="324" r:id="rId27"/>
    <p:sldId id="307" r:id="rId28"/>
    <p:sldId id="303" r:id="rId29"/>
    <p:sldId id="367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dilo" initials="md" lastIdx="4" clrIdx="0">
    <p:extLst>
      <p:ext uri="{19B8F6BF-5375-455C-9EA6-DF929625EA0E}">
        <p15:presenceInfo xmlns:p15="http://schemas.microsoft.com/office/powerpoint/2012/main" userId="846ad996372bdec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00CC"/>
    <a:srgbClr val="CC3399"/>
    <a:srgbClr val="FFEFE7"/>
    <a:srgbClr val="FF9900"/>
    <a:srgbClr val="FF0000"/>
    <a:srgbClr val="FF3399"/>
    <a:srgbClr val="000099"/>
    <a:srgbClr val="CC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94576" autoAdjust="0"/>
  </p:normalViewPr>
  <p:slideViewPr>
    <p:cSldViewPr>
      <p:cViewPr varScale="1">
        <p:scale>
          <a:sx n="68" d="100"/>
          <a:sy n="68" d="100"/>
        </p:scale>
        <p:origin x="133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3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F3E5D-AD3D-47B7-A55B-104B57141344}" type="datetimeFigureOut">
              <a:rPr lang="it-IT" smtClean="0"/>
              <a:pPr/>
              <a:t>13/01/2021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2FCE9-923D-471B-B5B1-DB9588E515D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428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716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2DE9AD-92AF-4A99-A2E6-1CE4D94408EE}" type="slidenum">
              <a:rPr lang="it-IT" smtClean="0">
                <a:latin typeface="Arial" pitchFamily="34" charset="0"/>
              </a:rPr>
              <a:pPr/>
              <a:t>1</a:t>
            </a:fld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2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2FCE9-923D-471B-B5B1-DB9588E515D3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4FECB-EEE2-42DF-8E1D-056C591F505E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4495-EE9D-4614-BD11-484E4A0D9DD6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74904" y="6520259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54E-14C4-426D-9DB5-B7E8AABC1BD8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DF40-CFF9-4A0B-A818-69E715115353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0071-542B-445A-94C0-1AB1F7F4C89F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187E5-0E65-4F96-B283-9D17DCC7C735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09E19-3088-431A-BB7C-68D4A47BC29E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0735-409E-49ED-8FA6-A06FB0C03437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E6768-B380-445A-9B46-4548468FBEA0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FAA9-9457-4DDC-A6F8-560C86AF083D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6EF8-675D-4A61-A6BF-F6146E567692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4F09-619D-4CB0-8C1F-A9C988F30D04}" type="datetime1">
              <a:rPr lang="it-IT" smtClean="0"/>
              <a:pPr/>
              <a:t>13/01/2021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6E354-4A00-42C4-904C-55062D65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icsettannimanzoni.edu.it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logo comprensivo settanni_bi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8717664" cy="1427385"/>
          </a:xfrm>
          <a:prstGeom prst="rect">
            <a:avLst/>
          </a:prstGeom>
        </p:spPr>
      </p:pic>
      <p:pic>
        <p:nvPicPr>
          <p:cNvPr id="2050" name="Picture 2" descr="pon eipass w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828611"/>
            <a:ext cx="5184576" cy="656173"/>
          </a:xfrm>
          <a:prstGeom prst="rect">
            <a:avLst/>
          </a:prstGeom>
          <a:noFill/>
        </p:spPr>
      </p:pic>
      <p:pic>
        <p:nvPicPr>
          <p:cNvPr id="15" name="Immagine 14" descr="www.kizoa.com_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8224" y="1628800"/>
            <a:ext cx="4848032" cy="3636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2"/>
          <p:cNvSpPr txBox="1">
            <a:spLocks/>
          </p:cNvSpPr>
          <p:nvPr/>
        </p:nvSpPr>
        <p:spPr bwMode="auto">
          <a:xfrm>
            <a:off x="500063" y="5384626"/>
            <a:ext cx="8229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/>
          <a:lstStyle/>
          <a:p>
            <a:pPr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+mj-ea"/>
                <a:cs typeface="+mj-cs"/>
              </a:rPr>
              <a:t>PIANO  DELL’OFFERTA FORMATIVA scuola Primaria</a:t>
            </a:r>
          </a:p>
        </p:txBody>
      </p:sp>
    </p:spTree>
    <p:extLst>
      <p:ext uri="{BB962C8B-B14F-4D97-AF65-F5344CB8AC3E}">
        <p14:creationId xmlns:p14="http://schemas.microsoft.com/office/powerpoint/2010/main" val="254211633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-2738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4000" kern="0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+mj-ea"/>
                <a:cs typeface="+mj-cs"/>
              </a:rPr>
              <a:t>Iscrizione Alunni Classi Prime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608494"/>
            <a:ext cx="9144000" cy="64807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it-IT" sz="4000" kern="0" dirty="0" err="1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+mj-ea"/>
                <a:cs typeface="+mj-cs"/>
              </a:rPr>
              <a:t>a.s.</a:t>
            </a:r>
            <a:r>
              <a:rPr lang="it-IT" sz="4000" kern="0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+mj-ea"/>
                <a:cs typeface="+mj-cs"/>
              </a:rPr>
              <a:t> </a:t>
            </a:r>
            <a:r>
              <a:rPr lang="it-IT" sz="3600" kern="0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ea typeface="+mj-ea"/>
                <a:cs typeface="+mj-cs"/>
              </a:rPr>
              <a:t>2021-2022</a:t>
            </a:r>
          </a:p>
        </p:txBody>
      </p:sp>
      <p:pic>
        <p:nvPicPr>
          <p:cNvPr id="7" name="Immagine 6" descr="Presentazione standard1.png"/>
          <p:cNvPicPr>
            <a:picLocks noChangeAspect="1"/>
          </p:cNvPicPr>
          <p:nvPr/>
        </p:nvPicPr>
        <p:blipFill>
          <a:blip r:embed="rId3" cstate="print"/>
          <a:srcRect l="3532" t="9045" r="2745"/>
          <a:stretch>
            <a:fillRect/>
          </a:stretch>
        </p:blipFill>
        <p:spPr>
          <a:xfrm>
            <a:off x="971600" y="1484784"/>
            <a:ext cx="7183891" cy="52287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0" y="34485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Scelte educativo-didattiche</a:t>
            </a:r>
            <a:endParaRPr lang="it-IT" sz="2000" dirty="0">
              <a:solidFill>
                <a:srgbClr val="000099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467544" y="1052736"/>
            <a:ext cx="8208912" cy="500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La Scuola mira a promuovere, nel rispetto delle diversità individuali, il pieno sviluppo della persona, la formazione dell’uomo e del cittadino mediante l’acquisizione degli alfabeti di base della cultura, l’elaborazione del senso della propria esperienza, la pratica consapevole della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1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cittadinanza </a:t>
            </a:r>
            <a:r>
              <a:rPr kumimoji="0" lang="it-IT" sz="2400" b="1" i="1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attiva…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…per la costruzione del senso di legalità e di un’etica della responsabilità.</a:t>
            </a: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6D47856-7A86-4289-A9F6-62005596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12" name="CustomShape 1">
            <a:extLst>
              <a:ext uri="{FF2B5EF4-FFF2-40B4-BE49-F238E27FC236}">
                <a16:creationId xmlns:a16="http://schemas.microsoft.com/office/drawing/2014/main" id="{F4BB54AE-5184-4BD7-B479-054CCD0FA324}"/>
              </a:ext>
            </a:extLst>
          </p:cNvPr>
          <p:cNvSpPr/>
          <p:nvPr/>
        </p:nvSpPr>
        <p:spPr>
          <a:xfrm>
            <a:off x="806194" y="396657"/>
            <a:ext cx="7632847" cy="1664191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320"/>
              </a:spcAft>
            </a:pPr>
            <a:r>
              <a:rPr lang="it-IT" sz="2000" b="1" strike="noStrike" spc="-1" dirty="0">
                <a:solidFill>
                  <a:srgbClr val="005696"/>
                </a:solidFill>
                <a:latin typeface="Copperplate Gothic Bold"/>
              </a:rPr>
              <a:t>FAR ACQUISIRE  </a:t>
            </a:r>
          </a:p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320"/>
              </a:spcAft>
            </a:pPr>
            <a:r>
              <a:rPr lang="it-IT" sz="2000" b="1" strike="noStrike" spc="-1" dirty="0">
                <a:solidFill>
                  <a:srgbClr val="005696"/>
                </a:solidFill>
                <a:latin typeface="Copperplate Gothic Bold"/>
              </a:rPr>
              <a:t>A CI</a:t>
            </a:r>
            <a:r>
              <a:rPr lang="it-IT" sz="2000" b="1" strike="noStrike" spc="-1" dirty="0">
                <a:solidFill>
                  <a:schemeClr val="accent1">
                    <a:lumMod val="75000"/>
                  </a:schemeClr>
                </a:solidFill>
                <a:latin typeface="Copperplate Gothic Bold"/>
              </a:rPr>
              <a:t>ASCU</a:t>
            </a:r>
            <a:r>
              <a:rPr lang="it-IT" sz="2000" b="1" strike="noStrike" spc="-1" dirty="0">
                <a:solidFill>
                  <a:srgbClr val="005696"/>
                </a:solidFill>
                <a:latin typeface="Copperplate Gothic Bold"/>
              </a:rPr>
              <a:t>N ALUNNO LA PIENA CONSAPEVOLEZZA </a:t>
            </a:r>
          </a:p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320"/>
              </a:spcAft>
            </a:pPr>
            <a:r>
              <a:rPr lang="it-IT" sz="1600" b="1" strike="noStrike" spc="-1" dirty="0">
                <a:solidFill>
                  <a:srgbClr val="005696"/>
                </a:solidFill>
                <a:latin typeface="Copperplate Gothic Bold"/>
              </a:rPr>
              <a:t>DI Sé, </a:t>
            </a:r>
            <a:r>
              <a:rPr lang="it-IT" sz="1600" b="1" spc="-1" dirty="0">
                <a:solidFill>
                  <a:srgbClr val="005696"/>
                </a:solidFill>
                <a:latin typeface="Copperplate Gothic Bold"/>
              </a:rPr>
              <a:t>DEGLI ALTRI </a:t>
            </a:r>
          </a:p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320"/>
              </a:spcAft>
            </a:pPr>
            <a:r>
              <a:rPr lang="it-IT" sz="1600" b="1" strike="noStrike" spc="-1" dirty="0">
                <a:solidFill>
                  <a:srgbClr val="005696"/>
                </a:solidFill>
                <a:latin typeface="Copperplate Gothic Bold"/>
              </a:rPr>
              <a:t> DEL MONDO CHE LO CIRCONDA</a:t>
            </a:r>
            <a:endParaRPr lang="it-IT" sz="1600" b="0" strike="noStrike" spc="-1" dirty="0">
              <a:latin typeface="Arial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9A7854-FB72-45AD-B41D-D8EB5CE6A58A}"/>
              </a:ext>
            </a:extLst>
          </p:cNvPr>
          <p:cNvSpPr txBox="1"/>
          <p:nvPr/>
        </p:nvSpPr>
        <p:spPr>
          <a:xfrm>
            <a:off x="1858832" y="2760547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TOLLERANZA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D61D87E-B7BA-4D50-9D99-B5B4CBC96651}"/>
              </a:ext>
            </a:extLst>
          </p:cNvPr>
          <p:cNvSpPr txBox="1"/>
          <p:nvPr/>
        </p:nvSpPr>
        <p:spPr>
          <a:xfrm>
            <a:off x="638896" y="3313276"/>
            <a:ext cx="2358104" cy="6155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RISPETTO</a:t>
            </a:r>
          </a:p>
          <a:p>
            <a:pPr algn="ctr"/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di sé, degli altri, delle cose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72F44BB-BA91-4704-917D-40F0443518C2}"/>
              </a:ext>
            </a:extLst>
          </p:cNvPr>
          <p:cNvSpPr txBox="1"/>
          <p:nvPr/>
        </p:nvSpPr>
        <p:spPr>
          <a:xfrm>
            <a:off x="3597716" y="2276872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GIUSTIZIA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83BDA71-10F2-4BFE-B117-EB593B570A32}"/>
              </a:ext>
            </a:extLst>
          </p:cNvPr>
          <p:cNvSpPr txBox="1"/>
          <p:nvPr/>
        </p:nvSpPr>
        <p:spPr>
          <a:xfrm>
            <a:off x="5336600" y="2704186"/>
            <a:ext cx="14401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LEALTA’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05C62DC-E102-4B02-BDC8-D78469CE59AA}"/>
              </a:ext>
            </a:extLst>
          </p:cNvPr>
          <p:cNvSpPr txBox="1"/>
          <p:nvPr/>
        </p:nvSpPr>
        <p:spPr>
          <a:xfrm>
            <a:off x="5037876" y="5085184"/>
            <a:ext cx="19077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RESPONSABILITA’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A9900CC-0CC4-4D30-AD09-733D662CBBFE}"/>
              </a:ext>
            </a:extLst>
          </p:cNvPr>
          <p:cNvSpPr txBox="1"/>
          <p:nvPr/>
        </p:nvSpPr>
        <p:spPr>
          <a:xfrm>
            <a:off x="6293648" y="4402164"/>
            <a:ext cx="168430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SOLIDARIETA</a:t>
            </a:r>
            <a:r>
              <a:rPr lang="it-IT" b="1" dirty="0"/>
              <a:t>’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F9CC208-BF16-41F0-B551-EA16B36FDDF8}"/>
              </a:ext>
            </a:extLst>
          </p:cNvPr>
          <p:cNvSpPr txBox="1"/>
          <p:nvPr/>
        </p:nvSpPr>
        <p:spPr>
          <a:xfrm>
            <a:off x="1894719" y="5085184"/>
            <a:ext cx="201622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COLLABORAZIONE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5B8FE37-BA94-4B42-BC54-7686D176716F}"/>
              </a:ext>
            </a:extLst>
          </p:cNvPr>
          <p:cNvSpPr txBox="1"/>
          <p:nvPr/>
        </p:nvSpPr>
        <p:spPr>
          <a:xfrm>
            <a:off x="751851" y="4396462"/>
            <a:ext cx="19077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AUTOCONTROLLO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43B6E58-2B2E-48CA-9EAC-39BA6E3316F8}"/>
              </a:ext>
            </a:extLst>
          </p:cNvPr>
          <p:cNvSpPr txBox="1"/>
          <p:nvPr/>
        </p:nvSpPr>
        <p:spPr>
          <a:xfrm>
            <a:off x="3597716" y="5645630"/>
            <a:ext cx="14401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CURIOSITA’ per il sapere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8D41A97-FA1B-4844-87EE-EDC22A43E1B6}"/>
              </a:ext>
            </a:extLst>
          </p:cNvPr>
          <p:cNvSpPr txBox="1"/>
          <p:nvPr/>
        </p:nvSpPr>
        <p:spPr>
          <a:xfrm>
            <a:off x="5745516" y="3309101"/>
            <a:ext cx="2693525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INTERESSE</a:t>
            </a:r>
          </a:p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per le attività da svolgere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5DD78C7F-8C74-46F6-8732-088D1FEDB081}"/>
              </a:ext>
            </a:extLst>
          </p:cNvPr>
          <p:cNvSpPr/>
          <p:nvPr/>
        </p:nvSpPr>
        <p:spPr>
          <a:xfrm>
            <a:off x="3489241" y="3632266"/>
            <a:ext cx="1907704" cy="888313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dirty="0">
              <a:latin typeface="Copperplate Gothic Bold" panose="020E0705020206020404" pitchFamily="34" charset="0"/>
            </a:endParaRPr>
          </a:p>
          <a:p>
            <a:pPr algn="ctr"/>
            <a:r>
              <a:rPr lang="it-IT" sz="1600" b="1" dirty="0">
                <a:latin typeface="Copperplate Gothic Bold" panose="020E0705020206020404" pitchFamily="34" charset="0"/>
              </a:rPr>
              <a:t>VALORI PORTANTI</a:t>
            </a:r>
          </a:p>
          <a:p>
            <a:pPr algn="ctr"/>
            <a:endParaRPr lang="it-IT" dirty="0"/>
          </a:p>
        </p:txBody>
      </p:sp>
      <p:sp>
        <p:nvSpPr>
          <p:cNvPr id="5" name="Freccia angolare in su 4">
            <a:extLst>
              <a:ext uri="{FF2B5EF4-FFF2-40B4-BE49-F238E27FC236}">
                <a16:creationId xmlns:a16="http://schemas.microsoft.com/office/drawing/2014/main" id="{D77F35FE-2130-41C3-99AE-7488D49CAA47}"/>
              </a:ext>
            </a:extLst>
          </p:cNvPr>
          <p:cNvSpPr/>
          <p:nvPr/>
        </p:nvSpPr>
        <p:spPr>
          <a:xfrm flipV="1">
            <a:off x="5115956" y="2407266"/>
            <a:ext cx="953163" cy="28765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angolare in su 26">
            <a:extLst>
              <a:ext uri="{FF2B5EF4-FFF2-40B4-BE49-F238E27FC236}">
                <a16:creationId xmlns:a16="http://schemas.microsoft.com/office/drawing/2014/main" id="{EC4E1DB3-00B4-4C7C-BA68-D523746508C1}"/>
              </a:ext>
            </a:extLst>
          </p:cNvPr>
          <p:cNvSpPr/>
          <p:nvPr/>
        </p:nvSpPr>
        <p:spPr>
          <a:xfrm flipV="1">
            <a:off x="6820317" y="2917984"/>
            <a:ext cx="953163" cy="34010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Freccia angolare in su 37">
            <a:extLst>
              <a:ext uri="{FF2B5EF4-FFF2-40B4-BE49-F238E27FC236}">
                <a16:creationId xmlns:a16="http://schemas.microsoft.com/office/drawing/2014/main" id="{DF54D03D-9B06-45C8-8D0D-EDB9DB288020}"/>
              </a:ext>
            </a:extLst>
          </p:cNvPr>
          <p:cNvSpPr/>
          <p:nvPr/>
        </p:nvSpPr>
        <p:spPr>
          <a:xfrm rot="5400000" flipV="1">
            <a:off x="7172385" y="4775246"/>
            <a:ext cx="369330" cy="70353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Freccia angolare in su 40">
            <a:extLst>
              <a:ext uri="{FF2B5EF4-FFF2-40B4-BE49-F238E27FC236}">
                <a16:creationId xmlns:a16="http://schemas.microsoft.com/office/drawing/2014/main" id="{20F5BCCE-FEA2-46F0-B4AD-45D691AE01BB}"/>
              </a:ext>
            </a:extLst>
          </p:cNvPr>
          <p:cNvSpPr/>
          <p:nvPr/>
        </p:nvSpPr>
        <p:spPr>
          <a:xfrm rot="5400000" flipV="1">
            <a:off x="5456068" y="5293304"/>
            <a:ext cx="360000" cy="104022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Freccia angolare in su 41">
            <a:extLst>
              <a:ext uri="{FF2B5EF4-FFF2-40B4-BE49-F238E27FC236}">
                <a16:creationId xmlns:a16="http://schemas.microsoft.com/office/drawing/2014/main" id="{743515E7-57F2-4D9F-95C8-E5DC8222D4F7}"/>
              </a:ext>
            </a:extLst>
          </p:cNvPr>
          <p:cNvSpPr/>
          <p:nvPr/>
        </p:nvSpPr>
        <p:spPr>
          <a:xfrm rot="10800000">
            <a:off x="2600996" y="2428036"/>
            <a:ext cx="953163" cy="28279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Freccia angolare in su 42">
            <a:extLst>
              <a:ext uri="{FF2B5EF4-FFF2-40B4-BE49-F238E27FC236}">
                <a16:creationId xmlns:a16="http://schemas.microsoft.com/office/drawing/2014/main" id="{52BBA89E-62EC-4D8D-9B2F-3AE333E9EB40}"/>
              </a:ext>
            </a:extLst>
          </p:cNvPr>
          <p:cNvSpPr/>
          <p:nvPr/>
        </p:nvSpPr>
        <p:spPr>
          <a:xfrm rot="10800000">
            <a:off x="1043607" y="2975296"/>
            <a:ext cx="771668" cy="28279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Freccia angolare in su 43">
            <a:extLst>
              <a:ext uri="{FF2B5EF4-FFF2-40B4-BE49-F238E27FC236}">
                <a16:creationId xmlns:a16="http://schemas.microsoft.com/office/drawing/2014/main" id="{919E2BA0-1F61-4987-82BC-4EC0D21E3875}"/>
              </a:ext>
            </a:extLst>
          </p:cNvPr>
          <p:cNvSpPr/>
          <p:nvPr/>
        </p:nvSpPr>
        <p:spPr>
          <a:xfrm rot="16200000" flipH="1" flipV="1">
            <a:off x="2787103" y="5316511"/>
            <a:ext cx="369333" cy="104022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Freccia angolare in su 44">
            <a:extLst>
              <a:ext uri="{FF2B5EF4-FFF2-40B4-BE49-F238E27FC236}">
                <a16:creationId xmlns:a16="http://schemas.microsoft.com/office/drawing/2014/main" id="{D187C8FA-0F50-47F4-B2C7-0DDFD955C255}"/>
              </a:ext>
            </a:extLst>
          </p:cNvPr>
          <p:cNvSpPr/>
          <p:nvPr/>
        </p:nvSpPr>
        <p:spPr>
          <a:xfrm rot="16200000" flipH="1" flipV="1">
            <a:off x="1275666" y="4692536"/>
            <a:ext cx="369333" cy="83345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2CDA8ACD-5681-4DED-8AF1-76D4C0AE3275}"/>
              </a:ext>
            </a:extLst>
          </p:cNvPr>
          <p:cNvSpPr/>
          <p:nvPr/>
        </p:nvSpPr>
        <p:spPr>
          <a:xfrm>
            <a:off x="7596335" y="4041104"/>
            <a:ext cx="180000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reccia in giù 45">
            <a:extLst>
              <a:ext uri="{FF2B5EF4-FFF2-40B4-BE49-F238E27FC236}">
                <a16:creationId xmlns:a16="http://schemas.microsoft.com/office/drawing/2014/main" id="{CA46BC54-44A1-4AB6-B7B2-27FBCB4CB694}"/>
              </a:ext>
            </a:extLst>
          </p:cNvPr>
          <p:cNvSpPr/>
          <p:nvPr/>
        </p:nvSpPr>
        <p:spPr>
          <a:xfrm>
            <a:off x="979864" y="4016222"/>
            <a:ext cx="180000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711847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65C9954-4C6A-4431-ABE5-8C352ABA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A9F38709-E79C-4E59-B899-CDC7FCA8395F}"/>
              </a:ext>
            </a:extLst>
          </p:cNvPr>
          <p:cNvSpPr/>
          <p:nvPr/>
        </p:nvSpPr>
        <p:spPr>
          <a:xfrm>
            <a:off x="683640" y="457787"/>
            <a:ext cx="4968360" cy="649080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320"/>
              </a:spcBef>
              <a:spcAft>
                <a:spcPts val="320"/>
              </a:spcAft>
            </a:pPr>
            <a:r>
              <a:rPr lang="it-IT" sz="3200" b="1" strike="noStrike" spc="-1" dirty="0">
                <a:solidFill>
                  <a:srgbClr val="005696"/>
                </a:solidFill>
                <a:latin typeface="Copperplate Gothic Bold"/>
              </a:rPr>
              <a:t>SCUOLA  INCLUSIVA</a:t>
            </a:r>
            <a:endParaRPr lang="it-IT" sz="3200" b="0" strike="noStrike" spc="-1" dirty="0"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90A56F70-2BBA-408D-9796-3B3341F2374D}"/>
              </a:ext>
            </a:extLst>
          </p:cNvPr>
          <p:cNvSpPr/>
          <p:nvPr/>
        </p:nvSpPr>
        <p:spPr>
          <a:xfrm>
            <a:off x="395280" y="1746360"/>
            <a:ext cx="1804680" cy="14623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spcBef>
                <a:spcPts val="400"/>
              </a:spcBef>
              <a:buClr>
                <a:srgbClr val="005696"/>
              </a:buClr>
              <a:buFont typeface="Symbol" charset="2"/>
              <a:buChar char=""/>
            </a:pPr>
            <a:r>
              <a:rPr lang="it-IT" sz="2000" b="1" strike="noStrike" spc="-1" dirty="0">
                <a:solidFill>
                  <a:srgbClr val="005696"/>
                </a:solidFill>
                <a:latin typeface="바탕"/>
                <a:ea typeface="바탕"/>
              </a:rPr>
              <a:t>Riconosce</a:t>
            </a:r>
            <a:endParaRPr lang="it-IT" sz="20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400"/>
              </a:spcBef>
              <a:buClr>
                <a:srgbClr val="005696"/>
              </a:buClr>
              <a:buFont typeface="Symbol" charset="2"/>
              <a:buChar char=""/>
            </a:pPr>
            <a:r>
              <a:rPr lang="it-IT" sz="2000" b="1" strike="noStrike" spc="-1" dirty="0">
                <a:solidFill>
                  <a:srgbClr val="005696"/>
                </a:solidFill>
                <a:latin typeface="바탕"/>
                <a:ea typeface="바탕"/>
              </a:rPr>
              <a:t>Accetta</a:t>
            </a:r>
            <a:endParaRPr lang="it-IT" sz="20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400"/>
              </a:spcBef>
              <a:buClr>
                <a:srgbClr val="005696"/>
              </a:buClr>
              <a:buFont typeface="Symbol" charset="2"/>
              <a:buChar char=""/>
            </a:pPr>
            <a:r>
              <a:rPr lang="it-IT" sz="2000" b="1" strike="noStrike" spc="-1" dirty="0">
                <a:solidFill>
                  <a:srgbClr val="005696"/>
                </a:solidFill>
                <a:latin typeface="바탕"/>
                <a:ea typeface="바탕"/>
              </a:rPr>
              <a:t>Accoglie</a:t>
            </a:r>
            <a:endParaRPr lang="it-IT" sz="20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spcBef>
                <a:spcPts val="400"/>
              </a:spcBef>
              <a:buClr>
                <a:srgbClr val="005696"/>
              </a:buClr>
              <a:buFont typeface="Symbol" charset="2"/>
              <a:buChar char=""/>
            </a:pPr>
            <a:r>
              <a:rPr lang="it-IT" sz="2000" b="1" strike="noStrike" spc="-1" dirty="0">
                <a:solidFill>
                  <a:srgbClr val="005696"/>
                </a:solidFill>
                <a:latin typeface="바탕"/>
                <a:ea typeface="바탕"/>
              </a:rPr>
              <a:t>Valorizza</a:t>
            </a:r>
            <a:endParaRPr lang="it-IT" sz="2000" b="0" strike="noStrike" spc="-1" dirty="0">
              <a:latin typeface="Arial"/>
            </a:endParaRP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33E9D89F-5108-42FB-8E99-DBBE0D65E2D0}"/>
              </a:ext>
            </a:extLst>
          </p:cNvPr>
          <p:cNvSpPr/>
          <p:nvPr/>
        </p:nvSpPr>
        <p:spPr>
          <a:xfrm>
            <a:off x="395280" y="4062240"/>
            <a:ext cx="1872720" cy="3646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901"/>
              </a:spcBef>
            </a:pPr>
            <a:r>
              <a:rPr lang="it-IT" sz="1800" b="0" strike="noStrike" spc="-1">
                <a:solidFill>
                  <a:srgbClr val="005696"/>
                </a:solidFill>
                <a:latin typeface="Corbel"/>
              </a:rPr>
              <a:t>Promuove la 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6" name="CustomShape 4">
            <a:extLst>
              <a:ext uri="{FF2B5EF4-FFF2-40B4-BE49-F238E27FC236}">
                <a16:creationId xmlns:a16="http://schemas.microsoft.com/office/drawing/2014/main" id="{DF512C7B-88D7-440F-BCF4-6247C9D17BF0}"/>
              </a:ext>
            </a:extLst>
          </p:cNvPr>
          <p:cNvSpPr/>
          <p:nvPr/>
        </p:nvSpPr>
        <p:spPr>
          <a:xfrm>
            <a:off x="2840040" y="2232000"/>
            <a:ext cx="2303280" cy="395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5696"/>
                </a:solidFill>
                <a:latin typeface="바탕"/>
                <a:ea typeface="바탕"/>
              </a:rPr>
              <a:t>LE DIFFERENZE</a:t>
            </a:r>
            <a:endParaRPr lang="it-IT" sz="2000" b="0" strike="noStrike" spc="-1">
              <a:latin typeface="Arial"/>
            </a:endParaRP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446666EF-94B8-4637-914A-6C16D15014D2}"/>
              </a:ext>
            </a:extLst>
          </p:cNvPr>
          <p:cNvSpPr/>
          <p:nvPr/>
        </p:nvSpPr>
        <p:spPr>
          <a:xfrm>
            <a:off x="1116000" y="1154160"/>
            <a:ext cx="259920" cy="563040"/>
          </a:xfrm>
          <a:prstGeom prst="down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8" name="CustomShape 6">
            <a:extLst>
              <a:ext uri="{FF2B5EF4-FFF2-40B4-BE49-F238E27FC236}">
                <a16:creationId xmlns:a16="http://schemas.microsoft.com/office/drawing/2014/main" id="{A40391B0-688E-4133-8382-18AAA821F1A8}"/>
              </a:ext>
            </a:extLst>
          </p:cNvPr>
          <p:cNvSpPr/>
          <p:nvPr/>
        </p:nvSpPr>
        <p:spPr>
          <a:xfrm>
            <a:off x="6051600" y="1705049"/>
            <a:ext cx="2406240" cy="13071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5696"/>
                </a:solidFill>
                <a:latin typeface="Corbel"/>
                <a:ea typeface="바탕"/>
              </a:rPr>
              <a:t>Costruzione di contesti inclusivi, in grado di rispondere alle esigenze di ciascuno, superando l’omogeneità formativa </a:t>
            </a:r>
            <a:endParaRPr lang="it-IT" sz="1600" b="0" strike="noStrike" spc="-1">
              <a:latin typeface="Arial"/>
            </a:endParaRPr>
          </a:p>
        </p:txBody>
      </p:sp>
      <p:sp>
        <p:nvSpPr>
          <p:cNvPr id="9" name="CustomShape 7">
            <a:extLst>
              <a:ext uri="{FF2B5EF4-FFF2-40B4-BE49-F238E27FC236}">
                <a16:creationId xmlns:a16="http://schemas.microsoft.com/office/drawing/2014/main" id="{819FBAF5-8D17-4185-A4A1-3245AF6AD377}"/>
              </a:ext>
            </a:extLst>
          </p:cNvPr>
          <p:cNvSpPr/>
          <p:nvPr/>
        </p:nvSpPr>
        <p:spPr>
          <a:xfrm>
            <a:off x="2857680" y="3929040"/>
            <a:ext cx="2176200" cy="639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5696"/>
                </a:solidFill>
                <a:latin typeface="바탕"/>
                <a:ea typeface="바탕"/>
              </a:rPr>
              <a:t>DIDATTICA delle DIFFERENZE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10" name="CustomShape 8">
            <a:extLst>
              <a:ext uri="{FF2B5EF4-FFF2-40B4-BE49-F238E27FC236}">
                <a16:creationId xmlns:a16="http://schemas.microsoft.com/office/drawing/2014/main" id="{55517EDC-6322-4110-B50F-FB9300D6BF19}"/>
              </a:ext>
            </a:extLst>
          </p:cNvPr>
          <p:cNvSpPr/>
          <p:nvPr/>
        </p:nvSpPr>
        <p:spPr>
          <a:xfrm>
            <a:off x="6051600" y="3460680"/>
            <a:ext cx="2265120" cy="11876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buClr>
                <a:srgbClr val="005696"/>
              </a:buClr>
              <a:buFont typeface="Symbol" charset="2"/>
              <a:buChar char=""/>
            </a:pPr>
            <a:r>
              <a:rPr lang="it-IT" sz="1800" b="0" strike="noStrike" spc="-1">
                <a:solidFill>
                  <a:srgbClr val="005696"/>
                </a:solidFill>
                <a:latin typeface="Corbel"/>
              </a:rPr>
              <a:t>Didattica aperta e integrata.</a:t>
            </a:r>
            <a:endParaRPr lang="it-IT" sz="18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5696"/>
              </a:buClr>
              <a:buFont typeface="Symbol" charset="2"/>
              <a:buChar char=""/>
            </a:pPr>
            <a:r>
              <a:rPr lang="it-IT" sz="1800" b="0" strike="noStrike" spc="-1">
                <a:solidFill>
                  <a:srgbClr val="005696"/>
                </a:solidFill>
                <a:latin typeface="Corbel"/>
                <a:ea typeface="바탕"/>
              </a:rPr>
              <a:t>Apprendimento cooperativo.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11" name="CustomShape 9">
            <a:extLst>
              <a:ext uri="{FF2B5EF4-FFF2-40B4-BE49-F238E27FC236}">
                <a16:creationId xmlns:a16="http://schemas.microsoft.com/office/drawing/2014/main" id="{671A4C13-D360-4DDD-B244-C3072940BCD4}"/>
              </a:ext>
            </a:extLst>
          </p:cNvPr>
          <p:cNvSpPr/>
          <p:nvPr/>
        </p:nvSpPr>
        <p:spPr>
          <a:xfrm>
            <a:off x="2200320" y="2344680"/>
            <a:ext cx="588600" cy="14400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2" name="CustomShape 10">
            <a:extLst>
              <a:ext uri="{FF2B5EF4-FFF2-40B4-BE49-F238E27FC236}">
                <a16:creationId xmlns:a16="http://schemas.microsoft.com/office/drawing/2014/main" id="{837B6F3E-A92F-4EFB-BD0A-71B19BF64AA8}"/>
              </a:ext>
            </a:extLst>
          </p:cNvPr>
          <p:cNvSpPr/>
          <p:nvPr/>
        </p:nvSpPr>
        <p:spPr>
          <a:xfrm>
            <a:off x="5076720" y="2344680"/>
            <a:ext cx="934560" cy="18396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3" name="CustomShape 11">
            <a:extLst>
              <a:ext uri="{FF2B5EF4-FFF2-40B4-BE49-F238E27FC236}">
                <a16:creationId xmlns:a16="http://schemas.microsoft.com/office/drawing/2014/main" id="{77717C91-AA7F-4A4F-A2EB-9587CB27E100}"/>
              </a:ext>
            </a:extLst>
          </p:cNvPr>
          <p:cNvSpPr/>
          <p:nvPr/>
        </p:nvSpPr>
        <p:spPr>
          <a:xfrm>
            <a:off x="934920" y="4862520"/>
            <a:ext cx="7273440" cy="4561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400" b="1" u="sng" strike="noStrike" spc="-1" dirty="0">
                <a:solidFill>
                  <a:srgbClr val="005696"/>
                </a:solidFill>
                <a:uFillTx/>
                <a:latin typeface="바탕"/>
                <a:ea typeface="바탕"/>
                <a:hlinkClick r:id="" action="ppaction://hlinkshowjump?jump=previousslide"/>
              </a:rPr>
              <a:t>Utilizzo di strumenti multimediali e tecnologici</a:t>
            </a:r>
            <a:endParaRPr lang="it-IT" sz="2400" b="0" strike="noStrike" spc="-1" dirty="0">
              <a:latin typeface="Arial"/>
            </a:endParaRPr>
          </a:p>
        </p:txBody>
      </p:sp>
      <p:sp>
        <p:nvSpPr>
          <p:cNvPr id="14" name="CustomShape 12">
            <a:extLst>
              <a:ext uri="{FF2B5EF4-FFF2-40B4-BE49-F238E27FC236}">
                <a16:creationId xmlns:a16="http://schemas.microsoft.com/office/drawing/2014/main" id="{CEF95FC3-A674-4E37-82D2-7CB28D924C77}"/>
              </a:ext>
            </a:extLst>
          </p:cNvPr>
          <p:cNvSpPr/>
          <p:nvPr/>
        </p:nvSpPr>
        <p:spPr>
          <a:xfrm>
            <a:off x="2268360" y="4179960"/>
            <a:ext cx="520200" cy="17748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5" name="CustomShape 13">
            <a:extLst>
              <a:ext uri="{FF2B5EF4-FFF2-40B4-BE49-F238E27FC236}">
                <a16:creationId xmlns:a16="http://schemas.microsoft.com/office/drawing/2014/main" id="{46186D3D-AC9A-435D-BBE9-53F581EA5FF7}"/>
              </a:ext>
            </a:extLst>
          </p:cNvPr>
          <p:cNvSpPr/>
          <p:nvPr/>
        </p:nvSpPr>
        <p:spPr>
          <a:xfrm>
            <a:off x="5143680" y="4214880"/>
            <a:ext cx="791640" cy="18684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6" name="CustomShape 14">
            <a:extLst>
              <a:ext uri="{FF2B5EF4-FFF2-40B4-BE49-F238E27FC236}">
                <a16:creationId xmlns:a16="http://schemas.microsoft.com/office/drawing/2014/main" id="{7D48E029-5AA6-4C37-913B-A926C5A4B6A9}"/>
              </a:ext>
            </a:extLst>
          </p:cNvPr>
          <p:cNvSpPr/>
          <p:nvPr/>
        </p:nvSpPr>
        <p:spPr>
          <a:xfrm>
            <a:off x="1116000" y="3254400"/>
            <a:ext cx="259920" cy="807840"/>
          </a:xfrm>
          <a:prstGeom prst="down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7" name="CustomShape 15">
            <a:extLst>
              <a:ext uri="{FF2B5EF4-FFF2-40B4-BE49-F238E27FC236}">
                <a16:creationId xmlns:a16="http://schemas.microsoft.com/office/drawing/2014/main" id="{C1E099CC-E24F-4770-9E02-7C799B2BB905}"/>
              </a:ext>
            </a:extLst>
          </p:cNvPr>
          <p:cNvSpPr/>
          <p:nvPr/>
        </p:nvSpPr>
        <p:spPr>
          <a:xfrm>
            <a:off x="395280" y="4438800"/>
            <a:ext cx="431280" cy="10062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  <p:sp>
        <p:nvSpPr>
          <p:cNvPr id="18" name="CustomShape 16">
            <a:extLst>
              <a:ext uri="{FF2B5EF4-FFF2-40B4-BE49-F238E27FC236}">
                <a16:creationId xmlns:a16="http://schemas.microsoft.com/office/drawing/2014/main" id="{17610D94-472E-4179-A3B5-050BB6B378B7}"/>
              </a:ext>
            </a:extLst>
          </p:cNvPr>
          <p:cNvSpPr/>
          <p:nvPr/>
        </p:nvSpPr>
        <p:spPr>
          <a:xfrm>
            <a:off x="8317080" y="4438800"/>
            <a:ext cx="576000" cy="1006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329447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80566AA-DC87-4000-AA3A-1009B7F3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8BA8-35DA-4DD5-AEF9-A028AF170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23229"/>
            <a:ext cx="8280900" cy="707886"/>
          </a:xfrm>
          <a:prstGeom prst="rect">
            <a:avLst/>
          </a:prstGeom>
          <a:noFill/>
          <a:ln w="38100">
            <a:solidFill>
              <a:srgbClr val="C00000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Scelte educativo-didattiche</a:t>
            </a:r>
            <a:endParaRPr lang="it-IT" sz="2000" dirty="0">
              <a:solidFill>
                <a:srgbClr val="000099"/>
              </a:solidFill>
              <a:latin typeface="Verdana" pitchFamily="34" charset="0"/>
              <a:cs typeface="Arial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A3EFD9D-170D-4B1B-AD97-21FBB9EF8033}"/>
              </a:ext>
            </a:extLst>
          </p:cNvPr>
          <p:cNvGrpSpPr/>
          <p:nvPr/>
        </p:nvGrpSpPr>
        <p:grpSpPr>
          <a:xfrm>
            <a:off x="2117109" y="1062190"/>
            <a:ext cx="4622389" cy="911851"/>
            <a:chOff x="1835723" y="1076303"/>
            <a:chExt cx="4289068" cy="984114"/>
          </a:xfrm>
        </p:grpSpPr>
        <p:cxnSp>
          <p:nvCxnSpPr>
            <p:cNvPr id="5" name="Connettore a gomito 4">
              <a:extLst>
                <a:ext uri="{FF2B5EF4-FFF2-40B4-BE49-F238E27FC236}">
                  <a16:creationId xmlns:a16="http://schemas.microsoft.com/office/drawing/2014/main" id="{380AAA9D-D483-4D23-AAB2-36D7C0DD3DB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568307" y="503932"/>
              <a:ext cx="984114" cy="2128855"/>
            </a:xfrm>
            <a:prstGeom prst="bentConnector3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ttore a gomito 5">
              <a:extLst>
                <a:ext uri="{FF2B5EF4-FFF2-40B4-BE49-F238E27FC236}">
                  <a16:creationId xmlns:a16="http://schemas.microsoft.com/office/drawing/2014/main" id="{D0BDBDC4-ADB1-4196-9128-3E35353D6064}"/>
                </a:ext>
              </a:extLst>
            </p:cNvPr>
            <p:cNvCxnSpPr/>
            <p:nvPr/>
          </p:nvCxnSpPr>
          <p:spPr>
            <a:xfrm rot="5400000">
              <a:off x="2408094" y="503932"/>
              <a:ext cx="984114" cy="2128855"/>
            </a:xfrm>
            <a:prstGeom prst="bentConnector3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4F3B6A-DAB8-49A6-9DC3-A2C2C255E93B}"/>
              </a:ext>
            </a:extLst>
          </p:cNvPr>
          <p:cNvSpPr txBox="1"/>
          <p:nvPr/>
        </p:nvSpPr>
        <p:spPr>
          <a:xfrm>
            <a:off x="791574" y="1911628"/>
            <a:ext cx="748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0000CC"/>
                </a:solidFill>
              </a:rPr>
              <a:t>   </a:t>
            </a:r>
            <a:r>
              <a:rPr lang="it-IT" sz="2800" b="1" dirty="0">
                <a:solidFill>
                  <a:srgbClr val="0000CC"/>
                </a:solidFill>
              </a:rPr>
              <a:t>basate su                                    per acquisire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EDE9C199-1120-492F-9AAB-4DDB673F136D}"/>
              </a:ext>
            </a:extLst>
          </p:cNvPr>
          <p:cNvGrpSpPr/>
          <p:nvPr/>
        </p:nvGrpSpPr>
        <p:grpSpPr>
          <a:xfrm>
            <a:off x="1455185" y="2462936"/>
            <a:ext cx="1011865" cy="722988"/>
            <a:chOff x="5627272" y="2355774"/>
            <a:chExt cx="1011865" cy="722988"/>
          </a:xfrm>
        </p:grpSpPr>
        <p:cxnSp>
          <p:nvCxnSpPr>
            <p:cNvPr id="9" name="Connettore a gomito 8">
              <a:extLst>
                <a:ext uri="{FF2B5EF4-FFF2-40B4-BE49-F238E27FC236}">
                  <a16:creationId xmlns:a16="http://schemas.microsoft.com/office/drawing/2014/main" id="{6CEC28AF-61AF-482A-BC75-511F919418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18818" y="2464228"/>
              <a:ext cx="720000" cy="503092"/>
            </a:xfrm>
            <a:prstGeom prst="bentConnector3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ttore a gomito 9">
              <a:extLst>
                <a:ext uri="{FF2B5EF4-FFF2-40B4-BE49-F238E27FC236}">
                  <a16:creationId xmlns:a16="http://schemas.microsoft.com/office/drawing/2014/main" id="{92AA3E90-204A-4877-8502-B764B58E10E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027137" y="2466762"/>
              <a:ext cx="720000" cy="504000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BC1D5D0-B8AE-49EB-960E-06A42F0CD130}"/>
              </a:ext>
            </a:extLst>
          </p:cNvPr>
          <p:cNvGrpSpPr/>
          <p:nvPr/>
        </p:nvGrpSpPr>
        <p:grpSpPr>
          <a:xfrm>
            <a:off x="5891147" y="2397287"/>
            <a:ext cx="1672647" cy="1044000"/>
            <a:chOff x="1099140" y="2460527"/>
            <a:chExt cx="891344" cy="1044000"/>
          </a:xfrm>
        </p:grpSpPr>
        <p:cxnSp>
          <p:nvCxnSpPr>
            <p:cNvPr id="12" name="Connettore a gomito 11">
              <a:extLst>
                <a:ext uri="{FF2B5EF4-FFF2-40B4-BE49-F238E27FC236}">
                  <a16:creationId xmlns:a16="http://schemas.microsoft.com/office/drawing/2014/main" id="{786D8A4B-EA26-4A70-89CD-2B5DD6D2506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52484" y="2766527"/>
              <a:ext cx="1044000" cy="432000"/>
            </a:xfrm>
            <a:prstGeom prst="bentConnector3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Connettore a gomito 12">
              <a:extLst>
                <a:ext uri="{FF2B5EF4-FFF2-40B4-BE49-F238E27FC236}">
                  <a16:creationId xmlns:a16="http://schemas.microsoft.com/office/drawing/2014/main" id="{F817113A-7078-400C-A5B0-FE18BDF0588E}"/>
                </a:ext>
              </a:extLst>
            </p:cNvPr>
            <p:cNvCxnSpPr/>
            <p:nvPr/>
          </p:nvCxnSpPr>
          <p:spPr>
            <a:xfrm rot="5400000">
              <a:off x="793140" y="2766527"/>
              <a:ext cx="1044000" cy="432000"/>
            </a:xfrm>
            <a:prstGeom prst="bentConnector3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89B1910-11A1-4F0E-A7C6-F02923DD2FD0}"/>
              </a:ext>
            </a:extLst>
          </p:cNvPr>
          <p:cNvSpPr txBox="1"/>
          <p:nvPr/>
        </p:nvSpPr>
        <p:spPr>
          <a:xfrm>
            <a:off x="206242" y="3236140"/>
            <a:ext cx="424847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continuità tra gli ordini di scuole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3512D04-8C77-49C2-9966-723BB11638F2}"/>
              </a:ext>
            </a:extLst>
          </p:cNvPr>
          <p:cNvSpPr txBox="1"/>
          <p:nvPr/>
        </p:nvSpPr>
        <p:spPr>
          <a:xfrm>
            <a:off x="206238" y="3994768"/>
            <a:ext cx="424847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alunno protagonista del proprio processo di apprendimento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2A5E2FF-AD56-4409-B382-1FE7185DDFD1}"/>
              </a:ext>
            </a:extLst>
          </p:cNvPr>
          <p:cNvSpPr txBox="1"/>
          <p:nvPr/>
        </p:nvSpPr>
        <p:spPr>
          <a:xfrm>
            <a:off x="206235" y="4761221"/>
            <a:ext cx="4248476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gruppo dei pari (compagni) per la costruzione di conoscenze condivise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DB3BC76-3BE8-4F70-9A94-192A1A480228}"/>
              </a:ext>
            </a:extLst>
          </p:cNvPr>
          <p:cNvSpPr txBox="1"/>
          <p:nvPr/>
        </p:nvSpPr>
        <p:spPr>
          <a:xfrm>
            <a:off x="206235" y="5844033"/>
            <a:ext cx="4248473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docente nel ruolo di facilitatore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8343E09-A4C3-4E0D-8050-473E781582CF}"/>
              </a:ext>
            </a:extLst>
          </p:cNvPr>
          <p:cNvSpPr txBox="1"/>
          <p:nvPr/>
        </p:nvSpPr>
        <p:spPr>
          <a:xfrm>
            <a:off x="4961664" y="3333806"/>
            <a:ext cx="3531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CC"/>
                </a:solidFill>
              </a:rPr>
              <a:t>  conoscenze         abilità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F16793F2-7456-4A70-A53B-B9585FCD056B}"/>
              </a:ext>
            </a:extLst>
          </p:cNvPr>
          <p:cNvCxnSpPr>
            <a:cxnSpLocks/>
          </p:cNvCxnSpPr>
          <p:nvPr/>
        </p:nvCxnSpPr>
        <p:spPr>
          <a:xfrm>
            <a:off x="5753752" y="3756310"/>
            <a:ext cx="773792" cy="3479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8AA0098-29C0-4977-9638-1694F9D76DA7}"/>
              </a:ext>
            </a:extLst>
          </p:cNvPr>
          <p:cNvSpPr txBox="1"/>
          <p:nvPr/>
        </p:nvSpPr>
        <p:spPr>
          <a:xfrm>
            <a:off x="5408526" y="4066185"/>
            <a:ext cx="2872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C00000"/>
                </a:solidFill>
              </a:rPr>
              <a:t>Competenze disciplinari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E852A2A-A407-4403-ADD2-37533C2220F6}"/>
              </a:ext>
            </a:extLst>
          </p:cNvPr>
          <p:cNvSpPr/>
          <p:nvPr/>
        </p:nvSpPr>
        <p:spPr>
          <a:xfrm>
            <a:off x="5408526" y="4672092"/>
            <a:ext cx="35316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C00000"/>
                </a:solidFill>
              </a:rPr>
              <a:t>Competenze trasversali</a:t>
            </a:r>
          </a:p>
          <a:p>
            <a:r>
              <a:rPr lang="it-IT" sz="1600" b="1" dirty="0">
                <a:solidFill>
                  <a:srgbClr val="C00000"/>
                </a:solidFill>
              </a:rPr>
              <a:t>    come previsto dall’ </a:t>
            </a:r>
            <a:r>
              <a:rPr lang="it-IT" sz="2000" b="1" dirty="0">
                <a:solidFill>
                  <a:srgbClr val="C00000"/>
                </a:solidFill>
              </a:rPr>
              <a:t>U.E.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00CC"/>
                </a:solidFill>
              </a:rPr>
              <a:t>Imparare ad imparare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00CC"/>
                </a:solidFill>
              </a:rPr>
              <a:t>Comprendere e comunicare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00CC"/>
                </a:solidFill>
              </a:rPr>
              <a:t>Risolvere i problemi</a:t>
            </a: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F8454276-83BF-4227-861E-5E2156144249}"/>
              </a:ext>
            </a:extLst>
          </p:cNvPr>
          <p:cNvCxnSpPr>
            <a:cxnSpLocks/>
          </p:cNvCxnSpPr>
          <p:nvPr/>
        </p:nvCxnSpPr>
        <p:spPr>
          <a:xfrm flipH="1">
            <a:off x="7174332" y="3739143"/>
            <a:ext cx="589970" cy="3651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FD521730-1899-4345-B071-7100ADC827E6}"/>
              </a:ext>
            </a:extLst>
          </p:cNvPr>
          <p:cNvCxnSpPr>
            <a:cxnSpLocks/>
          </p:cNvCxnSpPr>
          <p:nvPr/>
        </p:nvCxnSpPr>
        <p:spPr>
          <a:xfrm flipH="1">
            <a:off x="6844644" y="4417559"/>
            <a:ext cx="10772" cy="402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A4EBFD2F-F662-44FE-BCC3-9E1B299978D1}"/>
              </a:ext>
            </a:extLst>
          </p:cNvPr>
          <p:cNvSpPr txBox="1"/>
          <p:nvPr/>
        </p:nvSpPr>
        <p:spPr>
          <a:xfrm>
            <a:off x="206236" y="3225327"/>
            <a:ext cx="424847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continuità tra gli ordini di scuole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EAC6EE4B-A6A8-4056-9C84-45311414FAAF}"/>
              </a:ext>
            </a:extLst>
          </p:cNvPr>
          <p:cNvSpPr txBox="1"/>
          <p:nvPr/>
        </p:nvSpPr>
        <p:spPr>
          <a:xfrm>
            <a:off x="203861" y="6319327"/>
            <a:ext cx="4213365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00CC"/>
                </a:solidFill>
              </a:rPr>
              <a:t>collaborazione con le famiglie</a:t>
            </a:r>
          </a:p>
        </p:txBody>
      </p:sp>
    </p:spTree>
    <p:extLst>
      <p:ext uri="{BB962C8B-B14F-4D97-AF65-F5344CB8AC3E}">
        <p14:creationId xmlns:p14="http://schemas.microsoft.com/office/powerpoint/2010/main" val="170893690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84939" y="1478658"/>
            <a:ext cx="8352928" cy="3900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FORMAZIONE CLASSI</a:t>
            </a:r>
          </a:p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Criteri stabiliti dal Consiglio di Istituto:</a:t>
            </a:r>
            <a:r>
              <a:rPr lang="it-IT" sz="2400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osservazioni dei docenti della Scuola dell’Infanzia; 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equa distribuzione degli alunni per fasce di livello;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it-IT" sz="2400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qua distribuzione degli alunni stranieri e diversamente abili;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it-IT" sz="2400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equa distribuzione degli alunni di entrambi i sessi.</a:t>
            </a:r>
            <a:endParaRPr kumimoji="0" lang="it-IT" sz="2400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magine 5" descr="Immagine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3648" y="0"/>
            <a:ext cx="2957755" cy="1116000"/>
          </a:xfrm>
          <a:prstGeom prst="rect">
            <a:avLst/>
          </a:prstGeom>
        </p:spPr>
      </p:pic>
      <p:pic>
        <p:nvPicPr>
          <p:cNvPr id="8" name="Immagine 7" descr="Immagine5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6575" y="0"/>
            <a:ext cx="2957753" cy="1116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8</a:t>
            </a:fld>
            <a:endParaRPr lang="it-IT" dirty="0"/>
          </a:p>
        </p:txBody>
      </p:sp>
      <p:pic>
        <p:nvPicPr>
          <p:cNvPr id="75781" name="Picture 5" descr="infanzia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01769">
            <a:off x="297838" y="705324"/>
            <a:ext cx="1956428" cy="1703985"/>
          </a:xfrm>
          <a:prstGeom prst="rect">
            <a:avLst/>
          </a:prstGeom>
          <a:noFill/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 cstate="print"/>
          <a:srcRect l="14815" t="5883" r="16667" b="5714"/>
          <a:stretch>
            <a:fillRect/>
          </a:stretch>
        </p:blipFill>
        <p:spPr bwMode="auto">
          <a:xfrm>
            <a:off x="720198" y="2570669"/>
            <a:ext cx="2446880" cy="3703387"/>
          </a:xfrm>
          <a:prstGeom prst="rect">
            <a:avLst/>
          </a:prstGeom>
          <a:noFill/>
        </p:spPr>
      </p:pic>
      <p:pic>
        <p:nvPicPr>
          <p:cNvPr id="75779" name="Picture 3" descr="numer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112793">
            <a:off x="6941735" y="676361"/>
            <a:ext cx="1984678" cy="1692199"/>
          </a:xfrm>
          <a:prstGeom prst="rect">
            <a:avLst/>
          </a:prstGeom>
          <a:noFill/>
        </p:spPr>
      </p:pic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1" u="none" strike="noStrike" cap="none" normalizeH="0" baseline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07504" y="783184"/>
            <a:ext cx="9144000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Tempo Scuola</a:t>
            </a:r>
            <a:endParaRPr lang="it-IT" sz="2400" b="1" dirty="0">
              <a:solidFill>
                <a:srgbClr val="000099"/>
              </a:solidFill>
              <a:latin typeface="Copperplate Gothic Bold" pitchFamily="34" charset="0"/>
              <a:cs typeface="Arial" pitchFamily="34" charset="0"/>
            </a:endParaRPr>
          </a:p>
          <a:p>
            <a:pPr lvl="0" algn="ctr" fontAlgn="base">
              <a:spcBef>
                <a:spcPts val="400"/>
              </a:spcBef>
              <a:spcAft>
                <a:spcPts val="400"/>
              </a:spcAft>
            </a:pPr>
            <a:r>
              <a:rPr lang="it-IT" sz="2400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Anno scolastico 2021-2022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3144735" y="2839826"/>
            <a:ext cx="5400600" cy="2245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FF0000"/>
                </a:solidFill>
                <a:latin typeface="Copperplate Gothic Bold" pitchFamily="34" charset="0"/>
                <a:cs typeface="Arial" pitchFamily="34" charset="0"/>
              </a:rPr>
              <a:t>27 ore 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distribuite su 5 giorni 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dal lunedì al venerdì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8B04035-66B8-4FCD-A28D-A7D19262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F8F9723-CD83-480B-9EE5-7359AFCEE7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91580" y="1032843"/>
            <a:ext cx="7560840" cy="568863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99AAAEDA-4A30-456C-8D42-9566F2436B43}"/>
              </a:ext>
            </a:extLst>
          </p:cNvPr>
          <p:cNvSpPr/>
          <p:nvPr/>
        </p:nvSpPr>
        <p:spPr>
          <a:xfrm>
            <a:off x="2771800" y="260648"/>
            <a:ext cx="3185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36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DISCIPLINE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9AC0E5-949E-4AF3-A109-6A4BB52CC760}"/>
              </a:ext>
            </a:extLst>
          </p:cNvPr>
          <p:cNvSpPr txBox="1"/>
          <p:nvPr/>
        </p:nvSpPr>
        <p:spPr>
          <a:xfrm>
            <a:off x="2771800" y="4797152"/>
            <a:ext cx="1800200" cy="707886"/>
          </a:xfrm>
          <a:prstGeom prst="rect">
            <a:avLst/>
          </a:prstGeom>
          <a:solidFill>
            <a:srgbClr val="FFEFE7"/>
          </a:solidFill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0000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Educazione fisica</a:t>
            </a:r>
          </a:p>
        </p:txBody>
      </p:sp>
    </p:spTree>
    <p:extLst>
      <p:ext uri="{BB962C8B-B14F-4D97-AF65-F5344CB8AC3E}">
        <p14:creationId xmlns:p14="http://schemas.microsoft.com/office/powerpoint/2010/main" val="124012065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691680" y="476672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00CC"/>
                </a:solidFill>
                <a:latin typeface="Copperplate Gothic Bold" pitchFamily="34" charset="0"/>
              </a:rPr>
              <a:t>EDUCAZIONE CIVICA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2" t="8041" b="9648"/>
          <a:stretch/>
        </p:blipFill>
        <p:spPr bwMode="auto">
          <a:xfrm>
            <a:off x="3168494" y="1052736"/>
            <a:ext cx="2887143" cy="2273644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07504" y="3501008"/>
            <a:ext cx="8928992" cy="26776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400" b="1" i="1" dirty="0">
                <a:solidFill>
                  <a:srgbClr val="0000CC"/>
                </a:solidFill>
              </a:rPr>
              <a:t>Decreto n 35 del 22 giugno 2020 </a:t>
            </a:r>
          </a:p>
          <a:p>
            <a:r>
              <a:rPr lang="it-IT" i="1" dirty="0">
                <a:solidFill>
                  <a:srgbClr val="0000CC"/>
                </a:solidFill>
              </a:rPr>
              <a:t>contenente le Linee guida per l’insegnamento dell’educazione civica.                                                                                                                                                                  L’ insegnamento di Educazione Civica, trasversale alle altre materie, è obbligatorio in tutti i gradi dell’istruzione, a partire dalle scuole dell’infanzia e ha una propria valutazione.</a:t>
            </a:r>
          </a:p>
          <a:p>
            <a:r>
              <a:rPr lang="it-IT" i="1" dirty="0">
                <a:solidFill>
                  <a:srgbClr val="0000CC"/>
                </a:solidFill>
              </a:rPr>
              <a:t>Lo studio dell’educazione civica verte su tre assi: </a:t>
            </a:r>
          </a:p>
          <a:p>
            <a:r>
              <a:rPr lang="it-IT" sz="2400" b="1" i="1" dirty="0">
                <a:solidFill>
                  <a:srgbClr val="0000CC"/>
                </a:solidFill>
              </a:rPr>
              <a:t>la Costituzione, </a:t>
            </a:r>
          </a:p>
          <a:p>
            <a:r>
              <a:rPr lang="it-IT" sz="2400" b="1" i="1" dirty="0">
                <a:solidFill>
                  <a:srgbClr val="0000CC"/>
                </a:solidFill>
              </a:rPr>
              <a:t>lo Sviluppo Sostenibile, </a:t>
            </a:r>
          </a:p>
          <a:p>
            <a:r>
              <a:rPr lang="it-IT" sz="2400" b="1" i="1" dirty="0">
                <a:solidFill>
                  <a:srgbClr val="0000CC"/>
                </a:solidFill>
              </a:rPr>
              <a:t>la Cittadinanza Digitale</a:t>
            </a:r>
            <a:r>
              <a:rPr lang="it-IT" sz="2400" i="1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102719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221717"/>
            <a:ext cx="9144000" cy="523220"/>
          </a:xfr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00099"/>
                </a:solidFill>
                <a:latin typeface="Copperplate Gothic Bold" pitchFamily="34" charset="0"/>
                <a:ea typeface="+mn-ea"/>
                <a:cs typeface="+mn-cs"/>
              </a:rPr>
              <a:t>DIPARTIMENTI  DISCIPLINARI</a:t>
            </a: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4DB332D2-F1D0-46D3-87B4-6F68C65F2323}"/>
              </a:ext>
            </a:extLst>
          </p:cNvPr>
          <p:cNvSpPr/>
          <p:nvPr/>
        </p:nvSpPr>
        <p:spPr>
          <a:xfrm>
            <a:off x="4716000" y="1124640"/>
            <a:ext cx="4320000" cy="1548000"/>
          </a:xfrm>
          <a:prstGeom prst="ellipse">
            <a:avLst/>
          </a:prstGeom>
          <a:solidFill>
            <a:srgbClr val="E0E9FD"/>
          </a:solidFill>
          <a:ln>
            <a:solidFill>
              <a:srgbClr val="397FD3"/>
            </a:solidFill>
            <a:round/>
          </a:ln>
          <a:effectLst>
            <a:outerShdw blurRad="50800" dist="25400" dir="5400000" rotWithShape="0">
              <a:srgbClr val="000000">
                <a:alpha val="4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/>
          <a:lstStyle/>
          <a:p>
            <a:pPr algn="ctr"/>
            <a:r>
              <a:rPr lang="it-IT" sz="2800" b="1" strike="noStrike" spc="-1" dirty="0">
                <a:solidFill>
                  <a:srgbClr val="005696"/>
                </a:solidFill>
                <a:latin typeface="Corbel"/>
              </a:rPr>
              <a:t>MATEMATICO</a:t>
            </a:r>
            <a:endParaRPr lang="it-IT" sz="2800" b="0" strike="noStrike" spc="-1" dirty="0">
              <a:latin typeface="Arial"/>
            </a:endParaRPr>
          </a:p>
          <a:p>
            <a:pPr algn="ctr"/>
            <a:r>
              <a:rPr lang="it-IT" sz="2800" b="1" strike="noStrike" spc="-1" dirty="0">
                <a:solidFill>
                  <a:srgbClr val="005696"/>
                </a:solidFill>
                <a:latin typeface="Corbel"/>
              </a:rPr>
              <a:t>SCIENTIFICO</a:t>
            </a:r>
            <a:endParaRPr lang="it-IT" sz="2800" b="0" strike="noStrike" spc="-1" dirty="0">
              <a:latin typeface="Arial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E8D833AA-A764-4820-B26A-6EF5479B23F8}"/>
              </a:ext>
            </a:extLst>
          </p:cNvPr>
          <p:cNvSpPr/>
          <p:nvPr/>
        </p:nvSpPr>
        <p:spPr>
          <a:xfrm>
            <a:off x="179640" y="1124640"/>
            <a:ext cx="4320000" cy="1548000"/>
          </a:xfrm>
          <a:prstGeom prst="ellipse">
            <a:avLst/>
          </a:prstGeom>
          <a:solidFill>
            <a:srgbClr val="E0E9FD"/>
          </a:solidFill>
          <a:ln>
            <a:solidFill>
              <a:srgbClr val="397FD3"/>
            </a:solidFill>
            <a:round/>
          </a:ln>
          <a:effectLst>
            <a:outerShdw blurRad="50800" dist="25400" dir="5400000" rotWithShape="0">
              <a:srgbClr val="000000">
                <a:alpha val="4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/>
          <a:lstStyle/>
          <a:p>
            <a:pPr algn="ctr"/>
            <a:r>
              <a:rPr lang="it-IT" sz="2800" b="1" strike="noStrike" spc="-1" dirty="0">
                <a:solidFill>
                  <a:srgbClr val="005696"/>
                </a:solidFill>
                <a:latin typeface="Corbel"/>
              </a:rPr>
              <a:t>LINGUISTICO</a:t>
            </a:r>
            <a:endParaRPr lang="it-IT" sz="2800" b="0" strike="noStrike" spc="-1" dirty="0">
              <a:latin typeface="Arial"/>
            </a:endParaRPr>
          </a:p>
          <a:p>
            <a:pPr algn="ctr"/>
            <a:r>
              <a:rPr lang="it-IT" sz="2800" b="1" strike="noStrike" spc="-1" dirty="0">
                <a:solidFill>
                  <a:srgbClr val="005696"/>
                </a:solidFill>
                <a:latin typeface="Corbel"/>
              </a:rPr>
              <a:t>ESPRESSIVO    </a:t>
            </a:r>
            <a:endParaRPr lang="it-IT" sz="2800" b="0" strike="noStrike" spc="-1" dirty="0">
              <a:latin typeface="Arial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147765E-D960-41CA-A1F7-086B8EBF2BD9}"/>
              </a:ext>
            </a:extLst>
          </p:cNvPr>
          <p:cNvGrpSpPr/>
          <p:nvPr/>
        </p:nvGrpSpPr>
        <p:grpSpPr>
          <a:xfrm>
            <a:off x="641733" y="3043451"/>
            <a:ext cx="8076894" cy="3575714"/>
            <a:chOff x="1822320" y="3338640"/>
            <a:chExt cx="5344920" cy="3329640"/>
          </a:xfrm>
        </p:grpSpPr>
        <p:sp>
          <p:nvSpPr>
            <p:cNvPr id="9" name="CustomShape 5">
              <a:extLst>
                <a:ext uri="{FF2B5EF4-FFF2-40B4-BE49-F238E27FC236}">
                  <a16:creationId xmlns:a16="http://schemas.microsoft.com/office/drawing/2014/main" id="{16EA4BF5-DA9B-49BE-AA85-AC0521A86E76}"/>
                </a:ext>
              </a:extLst>
            </p:cNvPr>
            <p:cNvSpPr/>
            <p:nvPr/>
          </p:nvSpPr>
          <p:spPr>
            <a:xfrm>
              <a:off x="1822320" y="333864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b="0" strike="noStrike" spc="-1" dirty="0">
                  <a:solidFill>
                    <a:srgbClr val="005696"/>
                  </a:solidFill>
                  <a:latin typeface="Corbel"/>
                </a:rPr>
                <a:t>Articolazione  didattica della disciplina e definizione dei criteri di valutazione</a:t>
              </a:r>
              <a:endParaRPr lang="it-IT" b="0" strike="noStrike" spc="-1" dirty="0">
                <a:latin typeface="Arial"/>
              </a:endParaRPr>
            </a:p>
          </p:txBody>
        </p:sp>
        <p:sp>
          <p:nvSpPr>
            <p:cNvPr id="10" name="CustomShape 6">
              <a:extLst>
                <a:ext uri="{FF2B5EF4-FFF2-40B4-BE49-F238E27FC236}">
                  <a16:creationId xmlns:a16="http://schemas.microsoft.com/office/drawing/2014/main" id="{943BDAF4-8678-4E4A-A94D-F9572269B625}"/>
                </a:ext>
              </a:extLst>
            </p:cNvPr>
            <p:cNvSpPr/>
            <p:nvPr/>
          </p:nvSpPr>
          <p:spPr>
            <a:xfrm>
              <a:off x="3667445" y="334692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b="0" strike="noStrike" spc="-1" dirty="0">
                  <a:solidFill>
                    <a:srgbClr val="005696"/>
                  </a:solidFill>
                  <a:latin typeface="Corbel"/>
                </a:rPr>
                <a:t>Costruzione di un archivio di verifiche </a:t>
              </a: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condivise</a:t>
              </a:r>
            </a:p>
          </p:txBody>
        </p:sp>
        <p:sp>
          <p:nvSpPr>
            <p:cNvPr id="12" name="CustomShape 7">
              <a:extLst>
                <a:ext uri="{FF2B5EF4-FFF2-40B4-BE49-F238E27FC236}">
                  <a16:creationId xmlns:a16="http://schemas.microsoft.com/office/drawing/2014/main" id="{0CE73434-9756-492A-8713-E49E323D716B}"/>
                </a:ext>
              </a:extLst>
            </p:cNvPr>
            <p:cNvSpPr/>
            <p:nvPr/>
          </p:nvSpPr>
          <p:spPr>
            <a:xfrm>
              <a:off x="5498016" y="334692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Scelta dei libri di testo e dei materiali didattici</a:t>
              </a:r>
            </a:p>
          </p:txBody>
        </p:sp>
        <p:sp>
          <p:nvSpPr>
            <p:cNvPr id="13" name="CustomShape 8">
              <a:extLst>
                <a:ext uri="{FF2B5EF4-FFF2-40B4-BE49-F238E27FC236}">
                  <a16:creationId xmlns:a16="http://schemas.microsoft.com/office/drawing/2014/main" id="{0C243D37-5EC4-4512-831A-D761072AD6AF}"/>
                </a:ext>
              </a:extLst>
            </p:cNvPr>
            <p:cNvSpPr/>
            <p:nvPr/>
          </p:nvSpPr>
          <p:spPr>
            <a:xfrm>
              <a:off x="1823623" y="449892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Confronto delle diverse proposte didattiche </a:t>
              </a:r>
            </a:p>
          </p:txBody>
        </p:sp>
        <p:sp>
          <p:nvSpPr>
            <p:cNvPr id="14" name="CustomShape 9">
              <a:extLst>
                <a:ext uri="{FF2B5EF4-FFF2-40B4-BE49-F238E27FC236}">
                  <a16:creationId xmlns:a16="http://schemas.microsoft.com/office/drawing/2014/main" id="{22138471-E145-433B-8010-ED474817872A}"/>
                </a:ext>
              </a:extLst>
            </p:cNvPr>
            <p:cNvSpPr/>
            <p:nvPr/>
          </p:nvSpPr>
          <p:spPr>
            <a:xfrm>
              <a:off x="3665647" y="449892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Ricerca e autoaggiornamento</a:t>
              </a:r>
            </a:p>
          </p:txBody>
        </p:sp>
        <p:sp>
          <p:nvSpPr>
            <p:cNvPr id="15" name="CustomShape 10">
              <a:extLst>
                <a:ext uri="{FF2B5EF4-FFF2-40B4-BE49-F238E27FC236}">
                  <a16:creationId xmlns:a16="http://schemas.microsoft.com/office/drawing/2014/main" id="{98919723-F36D-445C-94AD-5D291EA6F061}"/>
                </a:ext>
              </a:extLst>
            </p:cNvPr>
            <p:cNvSpPr/>
            <p:nvPr/>
          </p:nvSpPr>
          <p:spPr>
            <a:xfrm>
              <a:off x="5498640" y="447480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Proposte di formazione del personale</a:t>
              </a:r>
            </a:p>
          </p:txBody>
        </p:sp>
        <p:sp>
          <p:nvSpPr>
            <p:cNvPr id="16" name="CustomShape 11">
              <a:extLst>
                <a:ext uri="{FF2B5EF4-FFF2-40B4-BE49-F238E27FC236}">
                  <a16:creationId xmlns:a16="http://schemas.microsoft.com/office/drawing/2014/main" id="{4624CA83-1F80-411D-87B2-D0E042951646}"/>
                </a:ext>
              </a:extLst>
            </p:cNvPr>
            <p:cNvSpPr/>
            <p:nvPr/>
          </p:nvSpPr>
          <p:spPr>
            <a:xfrm>
              <a:off x="3665647" y="5667120"/>
              <a:ext cx="1668600" cy="100116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00569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it-IT" spc="-1" dirty="0">
                  <a:solidFill>
                    <a:srgbClr val="005696"/>
                  </a:solidFill>
                  <a:latin typeface="Corbel"/>
                </a:rPr>
                <a:t>Sperimentazione di metodologie didattiche plurime</a:t>
              </a:r>
              <a:r>
                <a:rPr lang="it-IT" sz="1200" b="0" strike="noStrike" spc="-1" dirty="0">
                  <a:solidFill>
                    <a:srgbClr val="005696"/>
                  </a:solidFill>
                  <a:latin typeface="Corbel"/>
                </a:rPr>
                <a:t>.</a:t>
              </a:r>
              <a:endParaRPr lang="it-IT" sz="1200" b="0" strike="noStrike" spc="-1" dirty="0"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80364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632D180B-DA19-4E67-AC82-2A55CACF01F9}"/>
              </a:ext>
            </a:extLst>
          </p:cNvPr>
          <p:cNvSpPr/>
          <p:nvPr/>
        </p:nvSpPr>
        <p:spPr>
          <a:xfrm>
            <a:off x="515829" y="116632"/>
            <a:ext cx="8229240" cy="7138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reflection blurRad="12700" stA="26000" endPos="28000" dist="38100" dir="5400000" sy="-1000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ts val="5281"/>
              </a:lnSpc>
            </a:pPr>
            <a:r>
              <a:rPr lang="it-IT" sz="4800" b="0" strike="noStrike" spc="-1">
                <a:solidFill>
                  <a:srgbClr val="005096"/>
                </a:solidFill>
                <a:latin typeface="Copperplate Gothic Bold"/>
              </a:rPr>
              <a:t>“LEGA_L&amp;_MENTI”</a:t>
            </a:r>
            <a:endParaRPr lang="it-IT" sz="4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3200" b="1" strike="noStrike" spc="-1">
                <a:solidFill>
                  <a:srgbClr val="005696"/>
                </a:solidFill>
                <a:latin typeface="Corbel"/>
              </a:rPr>
              <a:t>Macroaree  progettuali</a:t>
            </a:r>
            <a:endParaRPr lang="it-IT" sz="3200" b="0" strike="noStrike" spc="-1">
              <a:latin typeface="Arial"/>
            </a:endParaRPr>
          </a:p>
        </p:txBody>
      </p:sp>
      <p:sp>
        <p:nvSpPr>
          <p:cNvPr id="8" name="TextShape 2">
            <a:extLst>
              <a:ext uri="{FF2B5EF4-FFF2-40B4-BE49-F238E27FC236}">
                <a16:creationId xmlns:a16="http://schemas.microsoft.com/office/drawing/2014/main" id="{9F799B0B-1BA9-46C1-8B1A-33074ED7F30E}"/>
              </a:ext>
            </a:extLst>
          </p:cNvPr>
          <p:cNvSpPr txBox="1"/>
          <p:nvPr/>
        </p:nvSpPr>
        <p:spPr>
          <a:xfrm>
            <a:off x="8211909" y="7646073"/>
            <a:ext cx="533160" cy="364680"/>
          </a:xfrm>
          <a:prstGeom prst="rect">
            <a:avLst/>
          </a:prstGeom>
          <a:noFill/>
          <a:ln>
            <a:noFill/>
          </a:ln>
        </p:spPr>
        <p:txBody>
          <a:bodyPr tIns="45000" rIns="0" bIns="45000" anchor="b"/>
          <a:lstStyle/>
          <a:p>
            <a:pPr algn="r">
              <a:lnSpc>
                <a:spcPct val="100000"/>
              </a:lnSpc>
            </a:pPr>
            <a:fld id="{250E0857-A928-4841-955E-C7700C936F45}" type="slidenum">
              <a:rPr lang="it-IT" sz="1400" b="0" strike="noStrike" spc="-1">
                <a:solidFill>
                  <a:srgbClr val="B0AEA6"/>
                </a:solidFill>
                <a:latin typeface="Corbel"/>
              </a:rPr>
              <a:t>12</a:t>
            </a:fld>
            <a:endParaRPr lang="it-IT" sz="1400" b="0" strike="noStrike" spc="-1">
              <a:latin typeface="Times New Roman"/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5792315A-2329-47C1-9137-92C2A4D598C7}"/>
              </a:ext>
            </a:extLst>
          </p:cNvPr>
          <p:cNvGrpSpPr/>
          <p:nvPr/>
        </p:nvGrpSpPr>
        <p:grpSpPr>
          <a:xfrm>
            <a:off x="1259632" y="1419359"/>
            <a:ext cx="6346209" cy="5159337"/>
            <a:chOff x="1789920" y="1628640"/>
            <a:chExt cx="5349240" cy="4977360"/>
          </a:xfrm>
        </p:grpSpPr>
        <p:sp>
          <p:nvSpPr>
            <p:cNvPr id="10" name="CustomShape 4">
              <a:extLst>
                <a:ext uri="{FF2B5EF4-FFF2-40B4-BE49-F238E27FC236}">
                  <a16:creationId xmlns:a16="http://schemas.microsoft.com/office/drawing/2014/main" id="{BFCE6372-8025-4084-9A48-6F65C438609B}"/>
                </a:ext>
              </a:extLst>
            </p:cNvPr>
            <p:cNvSpPr/>
            <p:nvPr/>
          </p:nvSpPr>
          <p:spPr>
            <a:xfrm>
              <a:off x="3144240" y="1628640"/>
              <a:ext cx="3024000" cy="30240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400" b="1" strike="noStrike" spc="-1" dirty="0">
                  <a:solidFill>
                    <a:srgbClr val="005696"/>
                  </a:solidFill>
                  <a:latin typeface="Corbel"/>
                </a:rPr>
                <a:t>CITTADINANZA ATTIVA</a:t>
              </a:r>
              <a:endParaRPr lang="it-IT" sz="2400" b="0" strike="noStrike" spc="-1" dirty="0">
                <a:latin typeface="Arial"/>
              </a:endParaRPr>
            </a:p>
          </p:txBody>
        </p:sp>
        <p:sp>
          <p:nvSpPr>
            <p:cNvPr id="11" name="CustomShape 5">
              <a:extLst>
                <a:ext uri="{FF2B5EF4-FFF2-40B4-BE49-F238E27FC236}">
                  <a16:creationId xmlns:a16="http://schemas.microsoft.com/office/drawing/2014/main" id="{9AAB4139-6DA9-44AA-886D-BBAA0A42A5CC}"/>
                </a:ext>
              </a:extLst>
            </p:cNvPr>
            <p:cNvSpPr/>
            <p:nvPr/>
          </p:nvSpPr>
          <p:spPr>
            <a:xfrm>
              <a:off x="4115160" y="3582000"/>
              <a:ext cx="3024000" cy="30240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683"/>
                </a:spcAft>
              </a:pPr>
              <a:r>
                <a:rPr lang="it-IT" sz="2000" b="1" strike="noStrike" spc="-1" dirty="0">
                  <a:solidFill>
                    <a:srgbClr val="005696"/>
                  </a:solidFill>
                  <a:latin typeface="Corbel"/>
                </a:rPr>
                <a:t>CITTADINANZA</a:t>
              </a:r>
              <a:endParaRPr lang="it-IT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83"/>
                </a:spcAft>
              </a:pPr>
              <a:r>
                <a:rPr lang="it-IT" sz="2000" b="1" strike="noStrike" spc="-1" dirty="0">
                  <a:solidFill>
                    <a:srgbClr val="005696"/>
                  </a:solidFill>
                  <a:latin typeface="Corbel"/>
                </a:rPr>
                <a:t>AMBIENTALE</a:t>
              </a:r>
              <a:endParaRPr lang="it-IT" sz="2000" b="0" strike="noStrike" spc="-1" dirty="0">
                <a:latin typeface="Arial"/>
              </a:endParaRPr>
            </a:p>
          </p:txBody>
        </p:sp>
        <p:sp>
          <p:nvSpPr>
            <p:cNvPr id="12" name="CustomShape 6">
              <a:extLst>
                <a:ext uri="{FF2B5EF4-FFF2-40B4-BE49-F238E27FC236}">
                  <a16:creationId xmlns:a16="http://schemas.microsoft.com/office/drawing/2014/main" id="{DD7DCFB9-6022-48FA-9397-A186CB70367D}"/>
                </a:ext>
              </a:extLst>
            </p:cNvPr>
            <p:cNvSpPr/>
            <p:nvPr/>
          </p:nvSpPr>
          <p:spPr>
            <a:xfrm>
              <a:off x="1789920" y="3573000"/>
              <a:ext cx="3024000" cy="30240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683"/>
                </a:spcAft>
              </a:pPr>
              <a:r>
                <a:rPr lang="it-IT" sz="2000" b="1" strike="noStrike" spc="-1" dirty="0">
                  <a:solidFill>
                    <a:srgbClr val="005696"/>
                  </a:solidFill>
                  <a:latin typeface="Corbel"/>
                </a:rPr>
                <a:t>CITTADINANZA</a:t>
              </a:r>
              <a:endParaRPr lang="it-IT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83"/>
                </a:spcAft>
              </a:pPr>
              <a:r>
                <a:rPr lang="it-IT" sz="2000" b="1" strike="noStrike" spc="-1" dirty="0">
                  <a:solidFill>
                    <a:srgbClr val="005696"/>
                  </a:solidFill>
                  <a:latin typeface="Corbel"/>
                </a:rPr>
                <a:t>EUROPEA e DIGITALE</a:t>
              </a:r>
              <a:endParaRPr lang="it-IT" sz="2000" b="0" strike="noStrike" spc="-1" dirty="0"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80092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1">
            <a:extLst>
              <a:ext uri="{FF2B5EF4-FFF2-40B4-BE49-F238E27FC236}">
                <a16:creationId xmlns:a16="http://schemas.microsoft.com/office/drawing/2014/main" id="{3C9D612D-2954-4127-8EB5-C64020B56A38}"/>
              </a:ext>
            </a:extLst>
          </p:cNvPr>
          <p:cNvGrpSpPr/>
          <p:nvPr/>
        </p:nvGrpSpPr>
        <p:grpSpPr>
          <a:xfrm>
            <a:off x="107504" y="11136"/>
            <a:ext cx="8784976" cy="6664305"/>
            <a:chOff x="179639" y="188639"/>
            <a:chExt cx="8784976" cy="6664305"/>
          </a:xfrm>
        </p:grpSpPr>
        <p:sp>
          <p:nvSpPr>
            <p:cNvPr id="32" name="CustomShape 2">
              <a:extLst>
                <a:ext uri="{FF2B5EF4-FFF2-40B4-BE49-F238E27FC236}">
                  <a16:creationId xmlns:a16="http://schemas.microsoft.com/office/drawing/2014/main" id="{702CB095-3C62-4D44-BE11-7641903BFBB2}"/>
                </a:ext>
              </a:extLst>
            </p:cNvPr>
            <p:cNvSpPr/>
            <p:nvPr/>
          </p:nvSpPr>
          <p:spPr>
            <a:xfrm>
              <a:off x="179639" y="188639"/>
              <a:ext cx="2489149" cy="973943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63720" tIns="51120" rIns="38160" bIns="5148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CITTADINANZA</a:t>
              </a:r>
              <a:endParaRPr lang="it-IT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EUROPEA e DIGITALE</a:t>
              </a:r>
              <a:endParaRPr lang="it-IT" sz="2000" b="0" strike="noStrike" spc="-1" dirty="0">
                <a:latin typeface="Arial"/>
              </a:endParaRPr>
            </a:p>
          </p:txBody>
        </p:sp>
        <p:sp>
          <p:nvSpPr>
            <p:cNvPr id="33" name="CustomShape 4">
              <a:extLst>
                <a:ext uri="{FF2B5EF4-FFF2-40B4-BE49-F238E27FC236}">
                  <a16:creationId xmlns:a16="http://schemas.microsoft.com/office/drawing/2014/main" id="{C8F50D23-EA99-4312-AF40-53A64063D3B4}"/>
                </a:ext>
              </a:extLst>
            </p:cNvPr>
            <p:cNvSpPr/>
            <p:nvPr/>
          </p:nvSpPr>
          <p:spPr>
            <a:xfrm>
              <a:off x="802223" y="1249560"/>
              <a:ext cx="184572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096"/>
                  </a:solidFill>
                  <a:latin typeface="Corbel"/>
                </a:rPr>
                <a:t>TRINITY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34" name="CustomShape 6">
              <a:extLst>
                <a:ext uri="{FF2B5EF4-FFF2-40B4-BE49-F238E27FC236}">
                  <a16:creationId xmlns:a16="http://schemas.microsoft.com/office/drawing/2014/main" id="{E577B748-66B0-432C-BB32-4C7A5200453C}"/>
                </a:ext>
              </a:extLst>
            </p:cNvPr>
            <p:cNvSpPr/>
            <p:nvPr/>
          </p:nvSpPr>
          <p:spPr>
            <a:xfrm>
              <a:off x="803955" y="2452680"/>
              <a:ext cx="184572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696"/>
                  </a:solidFill>
                  <a:latin typeface="Corbel"/>
                </a:rPr>
                <a:t>EDUCHANGE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35" name="CustomShape 8">
              <a:extLst>
                <a:ext uri="{FF2B5EF4-FFF2-40B4-BE49-F238E27FC236}">
                  <a16:creationId xmlns:a16="http://schemas.microsoft.com/office/drawing/2014/main" id="{944F2EFB-8D66-4F9F-8F54-3B376465E843}"/>
                </a:ext>
              </a:extLst>
            </p:cNvPr>
            <p:cNvSpPr/>
            <p:nvPr/>
          </p:nvSpPr>
          <p:spPr>
            <a:xfrm>
              <a:off x="825523" y="3618920"/>
              <a:ext cx="184572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696"/>
                  </a:solidFill>
                  <a:latin typeface="Corbel"/>
                </a:rPr>
                <a:t>E-TWINNING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36" name="CustomShape 9">
              <a:extLst>
                <a:ext uri="{FF2B5EF4-FFF2-40B4-BE49-F238E27FC236}">
                  <a16:creationId xmlns:a16="http://schemas.microsoft.com/office/drawing/2014/main" id="{36D26D70-7437-4486-9589-4194B824A9B9}"/>
                </a:ext>
              </a:extLst>
            </p:cNvPr>
            <p:cNvSpPr/>
            <p:nvPr/>
          </p:nvSpPr>
          <p:spPr>
            <a:xfrm>
              <a:off x="3353760" y="189720"/>
              <a:ext cx="237168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63720" tIns="51120" rIns="38160" bIns="5148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CITTADINANZA </a:t>
              </a:r>
              <a:endParaRPr lang="it-IT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ATTIVA</a:t>
              </a:r>
              <a:endParaRPr lang="it-IT" sz="2000" b="0" strike="noStrike" spc="-1" dirty="0">
                <a:latin typeface="Arial"/>
              </a:endParaRPr>
            </a:p>
          </p:txBody>
        </p:sp>
        <p:sp>
          <p:nvSpPr>
            <p:cNvPr id="37" name="CustomShape 11">
              <a:extLst>
                <a:ext uri="{FF2B5EF4-FFF2-40B4-BE49-F238E27FC236}">
                  <a16:creationId xmlns:a16="http://schemas.microsoft.com/office/drawing/2014/main" id="{A98FAA02-394E-433F-A871-F2317ED07842}"/>
                </a:ext>
              </a:extLst>
            </p:cNvPr>
            <p:cNvSpPr/>
            <p:nvPr/>
          </p:nvSpPr>
          <p:spPr>
            <a:xfrm>
              <a:off x="4067846" y="1143741"/>
              <a:ext cx="1843050" cy="715026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PROGETTI DI LETTURA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38" name="CustomShape 13">
              <a:extLst>
                <a:ext uri="{FF2B5EF4-FFF2-40B4-BE49-F238E27FC236}">
                  <a16:creationId xmlns:a16="http://schemas.microsoft.com/office/drawing/2014/main" id="{B6E577C6-7043-4176-9BAC-5680F1AB9423}"/>
                </a:ext>
              </a:extLst>
            </p:cNvPr>
            <p:cNvSpPr/>
            <p:nvPr/>
          </p:nvSpPr>
          <p:spPr>
            <a:xfrm>
              <a:off x="4103952" y="2017578"/>
              <a:ext cx="1800200" cy="540438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SHOAH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39" name="CustomShape 15">
              <a:extLst>
                <a:ext uri="{FF2B5EF4-FFF2-40B4-BE49-F238E27FC236}">
                  <a16:creationId xmlns:a16="http://schemas.microsoft.com/office/drawing/2014/main" id="{F3ABB3D9-E8BA-4632-BE93-36414AF8ECC3}"/>
                </a:ext>
              </a:extLst>
            </p:cNvPr>
            <p:cNvSpPr/>
            <p:nvPr/>
          </p:nvSpPr>
          <p:spPr>
            <a:xfrm>
              <a:off x="4122779" y="2866076"/>
              <a:ext cx="1788118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1920" tIns="51480" rIns="30600" bIns="514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CONTINUITÀ</a:t>
              </a:r>
              <a:endParaRPr lang="it-IT" sz="16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ACCOGLIENZA </a:t>
              </a:r>
              <a:endParaRPr lang="it-IT" sz="16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INCLUSIONE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40" name="CustomShape 17">
              <a:extLst>
                <a:ext uri="{FF2B5EF4-FFF2-40B4-BE49-F238E27FC236}">
                  <a16:creationId xmlns:a16="http://schemas.microsoft.com/office/drawing/2014/main" id="{DA704B42-08DC-475D-A612-ABA0143E30F0}"/>
                </a:ext>
              </a:extLst>
            </p:cNvPr>
            <p:cNvSpPr/>
            <p:nvPr/>
          </p:nvSpPr>
          <p:spPr>
            <a:xfrm>
              <a:off x="4068071" y="3999839"/>
              <a:ext cx="1801963" cy="706270"/>
            </a:xfrm>
            <a:prstGeom prst="roundRect">
              <a:avLst>
                <a:gd name="adj" fmla="val 1908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BULLISMO</a:t>
              </a: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spc="-1" dirty="0">
                  <a:solidFill>
                    <a:srgbClr val="005696"/>
                  </a:solidFill>
                  <a:latin typeface="Corbel"/>
                </a:rPr>
                <a:t>CYBERBULLISMO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41" name="CustomShape 19">
              <a:extLst>
                <a:ext uri="{FF2B5EF4-FFF2-40B4-BE49-F238E27FC236}">
                  <a16:creationId xmlns:a16="http://schemas.microsoft.com/office/drawing/2014/main" id="{5C7CC8A5-680F-47D4-A6A3-45B64A943284}"/>
                </a:ext>
              </a:extLst>
            </p:cNvPr>
            <p:cNvSpPr/>
            <p:nvPr/>
          </p:nvSpPr>
          <p:spPr>
            <a:xfrm>
              <a:off x="4103952" y="5670416"/>
              <a:ext cx="1851689" cy="540438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696"/>
                  </a:solidFill>
                  <a:latin typeface="Corbel"/>
                </a:rPr>
                <a:t>SPORT DI CLASSE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42" name="CustomShape 20">
              <a:extLst>
                <a:ext uri="{FF2B5EF4-FFF2-40B4-BE49-F238E27FC236}">
                  <a16:creationId xmlns:a16="http://schemas.microsoft.com/office/drawing/2014/main" id="{37A92575-0724-404E-B635-6637C15CE8CB}"/>
                </a:ext>
              </a:extLst>
            </p:cNvPr>
            <p:cNvSpPr/>
            <p:nvPr/>
          </p:nvSpPr>
          <p:spPr>
            <a:xfrm>
              <a:off x="6479640" y="188640"/>
              <a:ext cx="241236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63720" tIns="51120" rIns="38160" bIns="5148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CITTADINANZA</a:t>
              </a:r>
              <a:endParaRPr lang="it-IT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it-IT" sz="2000" b="1" strike="noStrike" spc="-1" dirty="0">
                  <a:solidFill>
                    <a:srgbClr val="FFFFFF"/>
                  </a:solidFill>
                  <a:latin typeface="Corbel"/>
                </a:rPr>
                <a:t>AMBIENTALE</a:t>
              </a:r>
              <a:endParaRPr lang="it-IT" sz="2000" b="0" strike="noStrike" spc="-1" dirty="0">
                <a:latin typeface="Arial"/>
              </a:endParaRPr>
            </a:p>
          </p:txBody>
        </p:sp>
        <p:sp>
          <p:nvSpPr>
            <p:cNvPr id="43" name="CustomShape 22">
              <a:extLst>
                <a:ext uri="{FF2B5EF4-FFF2-40B4-BE49-F238E27FC236}">
                  <a16:creationId xmlns:a16="http://schemas.microsoft.com/office/drawing/2014/main" id="{A22F3A55-8E2E-4248-B15F-5D029A85F1A6}"/>
                </a:ext>
              </a:extLst>
            </p:cNvPr>
            <p:cNvSpPr/>
            <p:nvPr/>
          </p:nvSpPr>
          <p:spPr>
            <a:xfrm>
              <a:off x="7118895" y="1334160"/>
              <a:ext cx="184572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696"/>
                  </a:solidFill>
                  <a:latin typeface="Corbel"/>
                </a:rPr>
                <a:t>FESTAMBIENTE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44" name="CustomShape 24">
              <a:extLst>
                <a:ext uri="{FF2B5EF4-FFF2-40B4-BE49-F238E27FC236}">
                  <a16:creationId xmlns:a16="http://schemas.microsoft.com/office/drawing/2014/main" id="{AFF4309C-6F38-46BD-BAE7-9A8689982BC3}"/>
                </a:ext>
              </a:extLst>
            </p:cNvPr>
            <p:cNvSpPr/>
            <p:nvPr/>
          </p:nvSpPr>
          <p:spPr>
            <a:xfrm>
              <a:off x="7118895" y="2560624"/>
              <a:ext cx="1845720" cy="87696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5696"/>
                  </a:solidFill>
                  <a:latin typeface="Corbel"/>
                </a:rPr>
                <a:t>LABORATORI DI RICICLO 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66" name="CustomShape 19">
              <a:extLst>
                <a:ext uri="{FF2B5EF4-FFF2-40B4-BE49-F238E27FC236}">
                  <a16:creationId xmlns:a16="http://schemas.microsoft.com/office/drawing/2014/main" id="{9A413DDB-BE3C-4745-872A-05696FA5B14C}"/>
                </a:ext>
              </a:extLst>
            </p:cNvPr>
            <p:cNvSpPr/>
            <p:nvPr/>
          </p:nvSpPr>
          <p:spPr>
            <a:xfrm>
              <a:off x="4103952" y="6414464"/>
              <a:ext cx="1845720" cy="4384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16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5696"/>
                  </a:solidFill>
                  <a:latin typeface="Corbel"/>
                </a:rPr>
                <a:t>LIBERA</a:t>
              </a:r>
              <a:endParaRPr lang="it-IT" sz="1600" b="0" strike="noStrike" spc="-1" dirty="0">
                <a:latin typeface="Arial"/>
              </a:endParaRPr>
            </a:p>
          </p:txBody>
        </p:sp>
      </p:grpSp>
      <p:cxnSp>
        <p:nvCxnSpPr>
          <p:cNvPr id="45" name="Connettore 1 2">
            <a:extLst>
              <a:ext uri="{FF2B5EF4-FFF2-40B4-BE49-F238E27FC236}">
                <a16:creationId xmlns:a16="http://schemas.microsoft.com/office/drawing/2014/main" id="{DD4146E6-40D0-4229-90F6-C4BA3465060C}"/>
              </a:ext>
            </a:extLst>
          </p:cNvPr>
          <p:cNvCxnSpPr>
            <a:cxnSpLocks/>
          </p:cNvCxnSpPr>
          <p:nvPr/>
        </p:nvCxnSpPr>
        <p:spPr>
          <a:xfrm>
            <a:off x="3638174" y="844774"/>
            <a:ext cx="16835" cy="55681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1 32">
            <a:extLst>
              <a:ext uri="{FF2B5EF4-FFF2-40B4-BE49-F238E27FC236}">
                <a16:creationId xmlns:a16="http://schemas.microsoft.com/office/drawing/2014/main" id="{31908950-BDCA-4658-AEF6-F7EC819D2291}"/>
              </a:ext>
            </a:extLst>
          </p:cNvPr>
          <p:cNvCxnSpPr/>
          <p:nvPr/>
        </p:nvCxnSpPr>
        <p:spPr>
          <a:xfrm>
            <a:off x="3609919" y="1340768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36">
            <a:extLst>
              <a:ext uri="{FF2B5EF4-FFF2-40B4-BE49-F238E27FC236}">
                <a16:creationId xmlns:a16="http://schemas.microsoft.com/office/drawing/2014/main" id="{F726FAEC-270B-424C-B653-0A69DBF5A7AA}"/>
              </a:ext>
            </a:extLst>
          </p:cNvPr>
          <p:cNvCxnSpPr>
            <a:cxnSpLocks/>
          </p:cNvCxnSpPr>
          <p:nvPr/>
        </p:nvCxnSpPr>
        <p:spPr>
          <a:xfrm>
            <a:off x="410102" y="959953"/>
            <a:ext cx="27188" cy="53377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37">
            <a:extLst>
              <a:ext uri="{FF2B5EF4-FFF2-40B4-BE49-F238E27FC236}">
                <a16:creationId xmlns:a16="http://schemas.microsoft.com/office/drawing/2014/main" id="{98FEF820-31F4-4472-BC3D-8E147F75D4F4}"/>
              </a:ext>
            </a:extLst>
          </p:cNvPr>
          <p:cNvCxnSpPr/>
          <p:nvPr/>
        </p:nvCxnSpPr>
        <p:spPr>
          <a:xfrm>
            <a:off x="413718" y="1613896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38">
            <a:extLst>
              <a:ext uri="{FF2B5EF4-FFF2-40B4-BE49-F238E27FC236}">
                <a16:creationId xmlns:a16="http://schemas.microsoft.com/office/drawing/2014/main" id="{C43E3C0F-2539-4192-83F1-3C9EF8FD609D}"/>
              </a:ext>
            </a:extLst>
          </p:cNvPr>
          <p:cNvCxnSpPr/>
          <p:nvPr/>
        </p:nvCxnSpPr>
        <p:spPr>
          <a:xfrm>
            <a:off x="413718" y="2824363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39">
            <a:extLst>
              <a:ext uri="{FF2B5EF4-FFF2-40B4-BE49-F238E27FC236}">
                <a16:creationId xmlns:a16="http://schemas.microsoft.com/office/drawing/2014/main" id="{E7AFD6FD-AD90-4E69-8BD2-93A75891D5F7}"/>
              </a:ext>
            </a:extLst>
          </p:cNvPr>
          <p:cNvCxnSpPr/>
          <p:nvPr/>
        </p:nvCxnSpPr>
        <p:spPr>
          <a:xfrm>
            <a:off x="413718" y="3964915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1 42">
            <a:extLst>
              <a:ext uri="{FF2B5EF4-FFF2-40B4-BE49-F238E27FC236}">
                <a16:creationId xmlns:a16="http://schemas.microsoft.com/office/drawing/2014/main" id="{17DDEBAA-9677-4F30-A826-50895F023150}"/>
              </a:ext>
            </a:extLst>
          </p:cNvPr>
          <p:cNvCxnSpPr/>
          <p:nvPr/>
        </p:nvCxnSpPr>
        <p:spPr>
          <a:xfrm>
            <a:off x="6666668" y="908720"/>
            <a:ext cx="0" cy="1946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1 43">
            <a:extLst>
              <a:ext uri="{FF2B5EF4-FFF2-40B4-BE49-F238E27FC236}">
                <a16:creationId xmlns:a16="http://schemas.microsoft.com/office/drawing/2014/main" id="{88536A62-80E6-43DE-AEB6-5E28435F1CFA}"/>
              </a:ext>
            </a:extLst>
          </p:cNvPr>
          <p:cNvCxnSpPr/>
          <p:nvPr/>
        </p:nvCxnSpPr>
        <p:spPr>
          <a:xfrm>
            <a:off x="6666668" y="1586600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44">
            <a:extLst>
              <a:ext uri="{FF2B5EF4-FFF2-40B4-BE49-F238E27FC236}">
                <a16:creationId xmlns:a16="http://schemas.microsoft.com/office/drawing/2014/main" id="{C87112F2-AF29-4256-A435-BC3C1AE4051C}"/>
              </a:ext>
            </a:extLst>
          </p:cNvPr>
          <p:cNvCxnSpPr/>
          <p:nvPr/>
        </p:nvCxnSpPr>
        <p:spPr>
          <a:xfrm>
            <a:off x="6666668" y="2878955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ustomShape 13">
            <a:extLst>
              <a:ext uri="{FF2B5EF4-FFF2-40B4-BE49-F238E27FC236}">
                <a16:creationId xmlns:a16="http://schemas.microsoft.com/office/drawing/2014/main" id="{5ABDC8D2-7493-47F9-9BA2-FECA10E241E3}"/>
              </a:ext>
            </a:extLst>
          </p:cNvPr>
          <p:cNvSpPr/>
          <p:nvPr/>
        </p:nvSpPr>
        <p:spPr>
          <a:xfrm>
            <a:off x="4008584" y="4788871"/>
            <a:ext cx="1784935" cy="540438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56160" rIns="30600" bIns="46080" anchor="ctr"/>
          <a:lstStyle/>
          <a:p>
            <a:pPr algn="ctr">
              <a:lnSpc>
                <a:spcPct val="90000"/>
              </a:lnSpc>
              <a:spcAft>
                <a:spcPts val="561"/>
              </a:spcAft>
            </a:pPr>
            <a:r>
              <a:rPr lang="it-IT" sz="1600" b="0" strike="noStrike" spc="-1" dirty="0">
                <a:solidFill>
                  <a:srgbClr val="005696"/>
                </a:solidFill>
                <a:latin typeface="Corbel"/>
              </a:rPr>
              <a:t>ED. STRADALE</a:t>
            </a:r>
            <a:endParaRPr lang="it-IT" sz="1600" b="0" strike="noStrike" spc="-1" dirty="0">
              <a:latin typeface="Arial"/>
            </a:endParaRPr>
          </a:p>
        </p:txBody>
      </p:sp>
      <p:sp>
        <p:nvSpPr>
          <p:cNvPr id="60" name="CustomShape 8">
            <a:extLst>
              <a:ext uri="{FF2B5EF4-FFF2-40B4-BE49-F238E27FC236}">
                <a16:creationId xmlns:a16="http://schemas.microsoft.com/office/drawing/2014/main" id="{DBF85A52-8CF9-4342-AAB1-A44197AB153D}"/>
              </a:ext>
            </a:extLst>
          </p:cNvPr>
          <p:cNvSpPr/>
          <p:nvPr/>
        </p:nvSpPr>
        <p:spPr>
          <a:xfrm>
            <a:off x="846192" y="4604817"/>
            <a:ext cx="1845720" cy="876960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56160" rIns="30600" bIns="46080" anchor="ctr"/>
          <a:lstStyle/>
          <a:p>
            <a:pPr algn="ctr">
              <a:lnSpc>
                <a:spcPct val="90000"/>
              </a:lnSpc>
              <a:spcAft>
                <a:spcPts val="561"/>
              </a:spcAft>
            </a:pPr>
            <a:r>
              <a:rPr lang="it-IT" sz="1600" spc="-1" dirty="0">
                <a:solidFill>
                  <a:srgbClr val="005696"/>
                </a:solidFill>
                <a:latin typeface="Corbel"/>
              </a:rPr>
              <a:t>ERASMUS</a:t>
            </a:r>
            <a:endParaRPr lang="it-IT" sz="1600" b="0" strike="noStrike" spc="-1" dirty="0">
              <a:latin typeface="Arial"/>
            </a:endParaRPr>
          </a:p>
        </p:txBody>
      </p:sp>
      <p:cxnSp>
        <p:nvCxnSpPr>
          <p:cNvPr id="61" name="Connettore 1 39">
            <a:extLst>
              <a:ext uri="{FF2B5EF4-FFF2-40B4-BE49-F238E27FC236}">
                <a16:creationId xmlns:a16="http://schemas.microsoft.com/office/drawing/2014/main" id="{729FF8EF-17E5-4481-A443-149DBB2BC3BD}"/>
              </a:ext>
            </a:extLst>
          </p:cNvPr>
          <p:cNvCxnSpPr/>
          <p:nvPr/>
        </p:nvCxnSpPr>
        <p:spPr>
          <a:xfrm>
            <a:off x="445929" y="5064592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ustomShape 8">
            <a:extLst>
              <a:ext uri="{FF2B5EF4-FFF2-40B4-BE49-F238E27FC236}">
                <a16:creationId xmlns:a16="http://schemas.microsoft.com/office/drawing/2014/main" id="{B83D7DE4-2AAC-4B49-AC0A-836E3C0A8732}"/>
              </a:ext>
            </a:extLst>
          </p:cNvPr>
          <p:cNvSpPr/>
          <p:nvPr/>
        </p:nvSpPr>
        <p:spPr>
          <a:xfrm>
            <a:off x="831946" y="5787345"/>
            <a:ext cx="1845720" cy="876960"/>
          </a:xfrm>
          <a:prstGeom prst="roundRect">
            <a:avLst>
              <a:gd name="adj" fmla="val 1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56160" rIns="30600" bIns="46080" anchor="ctr"/>
          <a:lstStyle/>
          <a:p>
            <a:pPr algn="ctr">
              <a:lnSpc>
                <a:spcPct val="90000"/>
              </a:lnSpc>
              <a:spcAft>
                <a:spcPts val="561"/>
              </a:spcAft>
            </a:pPr>
            <a:r>
              <a:rPr lang="it-IT" sz="1600" spc="-1" dirty="0">
                <a:solidFill>
                  <a:srgbClr val="005696"/>
                </a:solidFill>
                <a:latin typeface="Corbel"/>
              </a:rPr>
              <a:t>ECDL</a:t>
            </a:r>
            <a:endParaRPr lang="it-IT" sz="1600" b="0" strike="noStrike" spc="-1" dirty="0">
              <a:latin typeface="Arial"/>
            </a:endParaRPr>
          </a:p>
        </p:txBody>
      </p:sp>
      <p:cxnSp>
        <p:nvCxnSpPr>
          <p:cNvPr id="63" name="Connettore 1 39">
            <a:extLst>
              <a:ext uri="{FF2B5EF4-FFF2-40B4-BE49-F238E27FC236}">
                <a16:creationId xmlns:a16="http://schemas.microsoft.com/office/drawing/2014/main" id="{9A2254B6-5B16-454D-B3D9-B7769EB38A7B}"/>
              </a:ext>
            </a:extLst>
          </p:cNvPr>
          <p:cNvCxnSpPr/>
          <p:nvPr/>
        </p:nvCxnSpPr>
        <p:spPr>
          <a:xfrm>
            <a:off x="437290" y="6297700"/>
            <a:ext cx="386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044289"/>
            <a:ext cx="481626" cy="10973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3135040"/>
            <a:ext cx="481626" cy="10973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318" y="4175631"/>
            <a:ext cx="481626" cy="10973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5058371"/>
            <a:ext cx="481626" cy="10973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318" y="5674111"/>
            <a:ext cx="481626" cy="10973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919" y="6351478"/>
            <a:ext cx="481626" cy="1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2008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6C074C9-02A3-4B77-B767-F2ACFD693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14</a:t>
            </a:fld>
            <a:endParaRPr lang="it-IT"/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B6FC63A4-68E3-4DF2-A0EB-F7A1755A257F}"/>
              </a:ext>
            </a:extLst>
          </p:cNvPr>
          <p:cNvGrpSpPr/>
          <p:nvPr/>
        </p:nvGrpSpPr>
        <p:grpSpPr>
          <a:xfrm>
            <a:off x="541800" y="188640"/>
            <a:ext cx="8131680" cy="5395320"/>
            <a:chOff x="541800" y="188640"/>
            <a:chExt cx="8131680" cy="5395320"/>
          </a:xfrm>
        </p:grpSpPr>
        <p:sp>
          <p:nvSpPr>
            <p:cNvPr id="4" name="CustomShape 2">
              <a:extLst>
                <a:ext uri="{FF2B5EF4-FFF2-40B4-BE49-F238E27FC236}">
                  <a16:creationId xmlns:a16="http://schemas.microsoft.com/office/drawing/2014/main" id="{32984145-1382-4062-830B-F4BE9990BCAE}"/>
                </a:ext>
              </a:extLst>
            </p:cNvPr>
            <p:cNvSpPr/>
            <p:nvPr/>
          </p:nvSpPr>
          <p:spPr>
            <a:xfrm>
              <a:off x="541800" y="188640"/>
              <a:ext cx="2919960" cy="89208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50800" dist="25400" dir="5400000" rotWithShape="0">
                <a:srgbClr val="000000">
                  <a:alpha val="44000"/>
                </a:srgbClr>
              </a:outerShdw>
            </a:effectLst>
          </p:spPr>
          <p:style>
            <a:lnRef idx="3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79560" tIns="61920" rIns="53280" bIns="61560" anchor="ctr"/>
            <a:lstStyle/>
            <a:p>
              <a:pPr algn="ctr">
                <a:lnSpc>
                  <a:spcPct val="90000"/>
                </a:lnSpc>
                <a:spcAft>
                  <a:spcPts val="981"/>
                </a:spcAft>
              </a:pPr>
              <a:r>
                <a:rPr lang="it-IT" sz="2800" b="1" strike="noStrike" spc="-1">
                  <a:solidFill>
                    <a:srgbClr val="FFFFFF"/>
                  </a:solidFill>
                  <a:latin typeface="Corbel"/>
                </a:rPr>
                <a:t>CONCORSI</a:t>
              </a:r>
              <a:endParaRPr lang="it-IT" sz="2800" b="0" strike="noStrike" spc="-1">
                <a:latin typeface="Arial"/>
              </a:endParaRPr>
            </a:p>
          </p:txBody>
        </p:sp>
        <p:sp>
          <p:nvSpPr>
            <p:cNvPr id="5" name="CustomShape 3">
              <a:extLst>
                <a:ext uri="{FF2B5EF4-FFF2-40B4-BE49-F238E27FC236}">
                  <a16:creationId xmlns:a16="http://schemas.microsoft.com/office/drawing/2014/main" id="{B9F2EA49-EEC1-41F3-9092-95465B4C1890}"/>
                </a:ext>
              </a:extLst>
            </p:cNvPr>
            <p:cNvSpPr/>
            <p:nvPr/>
          </p:nvSpPr>
          <p:spPr>
            <a:xfrm>
              <a:off x="833760" y="1081080"/>
              <a:ext cx="633960" cy="668880"/>
            </a:xfrm>
            <a:custGeom>
              <a:avLst/>
              <a:gdLst/>
              <a:ahLst/>
              <a:cxnLst/>
              <a:rect l="l" t="t" r="r" b="b"/>
              <a:pathLst>
                <a:path w="634408" h="669383">
                  <a:moveTo>
                    <a:pt x="0" y="0"/>
                  </a:moveTo>
                  <a:lnTo>
                    <a:pt x="0" y="669383"/>
                  </a:lnTo>
                  <a:lnTo>
                    <a:pt x="634408" y="669383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4">
              <a:extLst>
                <a:ext uri="{FF2B5EF4-FFF2-40B4-BE49-F238E27FC236}">
                  <a16:creationId xmlns:a16="http://schemas.microsoft.com/office/drawing/2014/main" id="{0B276D75-8932-479F-B217-95B44407701B}"/>
                </a:ext>
              </a:extLst>
            </p:cNvPr>
            <p:cNvSpPr/>
            <p:nvPr/>
          </p:nvSpPr>
          <p:spPr>
            <a:xfrm>
              <a:off x="1468080" y="1304280"/>
              <a:ext cx="3023640" cy="8920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644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0099"/>
                  </a:solidFill>
                  <a:latin typeface="Corbel"/>
                </a:rPr>
                <a:t>NEWSPAPERGAME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7" name="CustomShape 5">
              <a:extLst>
                <a:ext uri="{FF2B5EF4-FFF2-40B4-BE49-F238E27FC236}">
                  <a16:creationId xmlns:a16="http://schemas.microsoft.com/office/drawing/2014/main" id="{D3171BF9-6541-4D2D-B05D-E07BAF4404A7}"/>
                </a:ext>
              </a:extLst>
            </p:cNvPr>
            <p:cNvSpPr/>
            <p:nvPr/>
          </p:nvSpPr>
          <p:spPr>
            <a:xfrm>
              <a:off x="833760" y="1081080"/>
              <a:ext cx="569520" cy="1785600"/>
            </a:xfrm>
            <a:custGeom>
              <a:avLst/>
              <a:gdLst/>
              <a:ahLst/>
              <a:cxnLst/>
              <a:rect l="l" t="t" r="r" b="b"/>
              <a:pathLst>
                <a:path w="569930" h="1786078">
                  <a:moveTo>
                    <a:pt x="0" y="0"/>
                  </a:moveTo>
                  <a:lnTo>
                    <a:pt x="0" y="1786078"/>
                  </a:lnTo>
                  <a:lnTo>
                    <a:pt x="569930" y="1786078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6">
              <a:extLst>
                <a:ext uri="{FF2B5EF4-FFF2-40B4-BE49-F238E27FC236}">
                  <a16:creationId xmlns:a16="http://schemas.microsoft.com/office/drawing/2014/main" id="{6C58B2DD-B27B-4B1A-A996-3484952B6C9E}"/>
                </a:ext>
              </a:extLst>
            </p:cNvPr>
            <p:cNvSpPr/>
            <p:nvPr/>
          </p:nvSpPr>
          <p:spPr>
            <a:xfrm>
              <a:off x="1403640" y="2421000"/>
              <a:ext cx="3023640" cy="8920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644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0099"/>
                  </a:solidFill>
                  <a:latin typeface="Corbel"/>
                </a:rPr>
                <a:t>I GIOVANI RICORDANO</a:t>
              </a:r>
              <a:endParaRPr lang="it-IT" sz="16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0099"/>
                  </a:solidFill>
                  <a:latin typeface="Corbel"/>
                </a:rPr>
                <a:t> LA SHOAH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9" name="CustomShape 7">
              <a:extLst>
                <a:ext uri="{FF2B5EF4-FFF2-40B4-BE49-F238E27FC236}">
                  <a16:creationId xmlns:a16="http://schemas.microsoft.com/office/drawing/2014/main" id="{595FAF3E-6058-48BB-8BAE-65A38BE5717C}"/>
                </a:ext>
              </a:extLst>
            </p:cNvPr>
            <p:cNvSpPr/>
            <p:nvPr/>
          </p:nvSpPr>
          <p:spPr>
            <a:xfrm>
              <a:off x="833760" y="1081080"/>
              <a:ext cx="633960" cy="2899800"/>
            </a:xfrm>
            <a:custGeom>
              <a:avLst/>
              <a:gdLst/>
              <a:ahLst/>
              <a:cxnLst/>
              <a:rect l="l" t="t" r="r" b="b"/>
              <a:pathLst>
                <a:path w="634408" h="2900256">
                  <a:moveTo>
                    <a:pt x="0" y="0"/>
                  </a:moveTo>
                  <a:lnTo>
                    <a:pt x="0" y="2900256"/>
                  </a:lnTo>
                  <a:lnTo>
                    <a:pt x="634408" y="2900256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8">
              <a:extLst>
                <a:ext uri="{FF2B5EF4-FFF2-40B4-BE49-F238E27FC236}">
                  <a16:creationId xmlns:a16="http://schemas.microsoft.com/office/drawing/2014/main" id="{0335089D-4E26-4988-8755-65CAEC687ACB}"/>
                </a:ext>
              </a:extLst>
            </p:cNvPr>
            <p:cNvSpPr/>
            <p:nvPr/>
          </p:nvSpPr>
          <p:spPr>
            <a:xfrm>
              <a:off x="1468080" y="3535200"/>
              <a:ext cx="3023640" cy="8920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644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0099"/>
                  </a:solidFill>
                  <a:latin typeface="Corbel"/>
                </a:rPr>
                <a:t>EDUCAZIONE STRADALE</a:t>
              </a: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11" name="CustomShape 9">
              <a:extLst>
                <a:ext uri="{FF2B5EF4-FFF2-40B4-BE49-F238E27FC236}">
                  <a16:creationId xmlns:a16="http://schemas.microsoft.com/office/drawing/2014/main" id="{0A5C29F9-1BA9-4603-95A5-1A8D63065806}"/>
                </a:ext>
              </a:extLst>
            </p:cNvPr>
            <p:cNvSpPr/>
            <p:nvPr/>
          </p:nvSpPr>
          <p:spPr>
            <a:xfrm>
              <a:off x="833760" y="1081080"/>
              <a:ext cx="633600" cy="4015440"/>
            </a:xfrm>
            <a:custGeom>
              <a:avLst/>
              <a:gdLst/>
              <a:ahLst/>
              <a:cxnLst/>
              <a:rect l="l" t="t" r="r" b="b"/>
              <a:pathLst>
                <a:path w="633994" h="4015693">
                  <a:moveTo>
                    <a:pt x="0" y="0"/>
                  </a:moveTo>
                  <a:lnTo>
                    <a:pt x="0" y="4015693"/>
                  </a:lnTo>
                  <a:lnTo>
                    <a:pt x="633994" y="4015693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2">
              <a:extLst>
                <a:ext uri="{FF2B5EF4-FFF2-40B4-BE49-F238E27FC236}">
                  <a16:creationId xmlns:a16="http://schemas.microsoft.com/office/drawing/2014/main" id="{8E59D37F-0045-418F-83FA-D16C0EE52D90}"/>
                </a:ext>
              </a:extLst>
            </p:cNvPr>
            <p:cNvSpPr/>
            <p:nvPr/>
          </p:nvSpPr>
          <p:spPr>
            <a:xfrm>
              <a:off x="1432620" y="4609080"/>
              <a:ext cx="2965680" cy="9748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7520" rIns="28440" bIns="47880" anchor="ctr"/>
            <a:lstStyle/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lang="it-IT" sz="1500" b="0" strike="noStrike" spc="-1" dirty="0">
                  <a:solidFill>
                    <a:srgbClr val="000099"/>
                  </a:solidFill>
                  <a:latin typeface="Corbel"/>
                </a:rPr>
                <a:t>CONCORSO NAZIONALE DEL FISCHIETTO IN TERRACOTTA</a:t>
              </a:r>
              <a:endParaRPr lang="it-IT" sz="1500" b="0" strike="noStrike" spc="-1" dirty="0">
                <a:latin typeface="Arial"/>
              </a:endParaRPr>
            </a:p>
          </p:txBody>
        </p:sp>
        <p:sp>
          <p:nvSpPr>
            <p:cNvPr id="15" name="CustomShape 13">
              <a:extLst>
                <a:ext uri="{FF2B5EF4-FFF2-40B4-BE49-F238E27FC236}">
                  <a16:creationId xmlns:a16="http://schemas.microsoft.com/office/drawing/2014/main" id="{4E23885B-2164-47C2-8FC3-23809FE55A9C}"/>
                </a:ext>
              </a:extLst>
            </p:cNvPr>
            <p:cNvSpPr/>
            <p:nvPr/>
          </p:nvSpPr>
          <p:spPr>
            <a:xfrm>
              <a:off x="4700520" y="188640"/>
              <a:ext cx="2919960" cy="89208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  <a:effectLst>
              <a:outerShdw blurRad="50800" dist="25400" dir="5400000" rotWithShape="0">
                <a:srgbClr val="000000">
                  <a:alpha val="44000"/>
                </a:srgbClr>
              </a:outerShdw>
            </a:effectLst>
          </p:spPr>
          <p:style>
            <a:lnRef idx="3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79560" tIns="61920" rIns="53280" bIns="61560" anchor="ctr"/>
            <a:lstStyle/>
            <a:p>
              <a:pPr algn="ctr">
                <a:lnSpc>
                  <a:spcPct val="90000"/>
                </a:lnSpc>
                <a:spcAft>
                  <a:spcPts val="981"/>
                </a:spcAft>
              </a:pPr>
              <a:r>
                <a:rPr lang="it-IT" sz="2800" b="1" strike="noStrike" spc="-1">
                  <a:solidFill>
                    <a:srgbClr val="FFFFFF"/>
                  </a:solidFill>
                  <a:latin typeface="Corbel"/>
                </a:rPr>
                <a:t>INIZIATIVE</a:t>
              </a:r>
              <a:endParaRPr lang="it-IT" sz="2800" b="0" strike="noStrike" spc="-1">
                <a:latin typeface="Arial"/>
              </a:endParaRPr>
            </a:p>
          </p:txBody>
        </p:sp>
        <p:sp>
          <p:nvSpPr>
            <p:cNvPr id="16" name="CustomShape 14">
              <a:extLst>
                <a:ext uri="{FF2B5EF4-FFF2-40B4-BE49-F238E27FC236}">
                  <a16:creationId xmlns:a16="http://schemas.microsoft.com/office/drawing/2014/main" id="{FE23E6E5-E403-4B4C-B355-4C2595DBBB1E}"/>
                </a:ext>
              </a:extLst>
            </p:cNvPr>
            <p:cNvSpPr/>
            <p:nvPr/>
          </p:nvSpPr>
          <p:spPr>
            <a:xfrm>
              <a:off x="4992480" y="1081080"/>
              <a:ext cx="587160" cy="777600"/>
            </a:xfrm>
            <a:custGeom>
              <a:avLst/>
              <a:gdLst/>
              <a:ahLst/>
              <a:cxnLst/>
              <a:rect l="l" t="t" r="r" b="b"/>
              <a:pathLst>
                <a:path w="587499" h="777842">
                  <a:moveTo>
                    <a:pt x="0" y="0"/>
                  </a:moveTo>
                  <a:lnTo>
                    <a:pt x="0" y="777842"/>
                  </a:lnTo>
                  <a:lnTo>
                    <a:pt x="587499" y="777842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5">
              <a:extLst>
                <a:ext uri="{FF2B5EF4-FFF2-40B4-BE49-F238E27FC236}">
                  <a16:creationId xmlns:a16="http://schemas.microsoft.com/office/drawing/2014/main" id="{9F237888-6D61-47D7-B0B2-BE206C5C7535}"/>
                </a:ext>
              </a:extLst>
            </p:cNvPr>
            <p:cNvSpPr/>
            <p:nvPr/>
          </p:nvSpPr>
          <p:spPr>
            <a:xfrm>
              <a:off x="5580000" y="1412640"/>
              <a:ext cx="3023640" cy="8920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644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>
                  <a:solidFill>
                    <a:srgbClr val="000099"/>
                  </a:solidFill>
                  <a:latin typeface="Corbel"/>
                </a:rPr>
                <a:t>#IOLEGGOPERCHÈ</a:t>
              </a:r>
              <a:endParaRPr lang="it-IT" sz="1600" b="0" strike="noStrike" spc="-1">
                <a:latin typeface="Arial"/>
              </a:endParaRPr>
            </a:p>
          </p:txBody>
        </p:sp>
        <p:sp>
          <p:nvSpPr>
            <p:cNvPr id="18" name="CustomShape 16">
              <a:extLst>
                <a:ext uri="{FF2B5EF4-FFF2-40B4-BE49-F238E27FC236}">
                  <a16:creationId xmlns:a16="http://schemas.microsoft.com/office/drawing/2014/main" id="{9C9A92A7-F1EC-422E-AE88-E0F089C9686E}"/>
                </a:ext>
              </a:extLst>
            </p:cNvPr>
            <p:cNvSpPr/>
            <p:nvPr/>
          </p:nvSpPr>
          <p:spPr>
            <a:xfrm>
              <a:off x="4992480" y="1081080"/>
              <a:ext cx="627120" cy="1743480"/>
            </a:xfrm>
            <a:custGeom>
              <a:avLst/>
              <a:gdLst/>
              <a:ahLst/>
              <a:cxnLst/>
              <a:rect l="l" t="t" r="r" b="b"/>
              <a:pathLst>
                <a:path w="627633" h="1743846">
                  <a:moveTo>
                    <a:pt x="0" y="0"/>
                  </a:moveTo>
                  <a:lnTo>
                    <a:pt x="0" y="1743846"/>
                  </a:lnTo>
                  <a:lnTo>
                    <a:pt x="627633" y="1743846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17">
              <a:extLst>
                <a:ext uri="{FF2B5EF4-FFF2-40B4-BE49-F238E27FC236}">
                  <a16:creationId xmlns:a16="http://schemas.microsoft.com/office/drawing/2014/main" id="{C6905F73-5475-40B5-88BA-28C82B8456A1}"/>
                </a:ext>
              </a:extLst>
            </p:cNvPr>
            <p:cNvSpPr/>
            <p:nvPr/>
          </p:nvSpPr>
          <p:spPr>
            <a:xfrm>
              <a:off x="5620320" y="2378880"/>
              <a:ext cx="3023640" cy="89208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6880" tIns="46440" rIns="30600" bIns="46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strike="noStrike" spc="-1" dirty="0">
                  <a:solidFill>
                    <a:srgbClr val="0000CC"/>
                  </a:solidFill>
                  <a:latin typeface="Corbel" pitchFamily="34" charset="0"/>
                </a:rPr>
                <a:t>LIBRIAMOCI A SCUOLA</a:t>
              </a:r>
            </a:p>
          </p:txBody>
        </p:sp>
        <p:sp>
          <p:nvSpPr>
            <p:cNvPr id="20" name="CustomShape 18">
              <a:extLst>
                <a:ext uri="{FF2B5EF4-FFF2-40B4-BE49-F238E27FC236}">
                  <a16:creationId xmlns:a16="http://schemas.microsoft.com/office/drawing/2014/main" id="{362AA164-C724-4DF3-B3B3-01F53B813A65}"/>
                </a:ext>
              </a:extLst>
            </p:cNvPr>
            <p:cNvSpPr/>
            <p:nvPr/>
          </p:nvSpPr>
          <p:spPr>
            <a:xfrm>
              <a:off x="4992480" y="1081080"/>
              <a:ext cx="659160" cy="2721600"/>
            </a:xfrm>
            <a:custGeom>
              <a:avLst/>
              <a:gdLst/>
              <a:ahLst/>
              <a:cxnLst/>
              <a:rect l="l" t="t" r="r" b="b"/>
              <a:pathLst>
                <a:path w="659515" h="2722057">
                  <a:moveTo>
                    <a:pt x="0" y="0"/>
                  </a:moveTo>
                  <a:lnTo>
                    <a:pt x="0" y="2722057"/>
                  </a:lnTo>
                  <a:lnTo>
                    <a:pt x="659515" y="2722057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19">
              <a:extLst>
                <a:ext uri="{FF2B5EF4-FFF2-40B4-BE49-F238E27FC236}">
                  <a16:creationId xmlns:a16="http://schemas.microsoft.com/office/drawing/2014/main" id="{AD07A9A5-8F64-477D-8C0B-6C2E896AD6DF}"/>
                </a:ext>
              </a:extLst>
            </p:cNvPr>
            <p:cNvSpPr/>
            <p:nvPr/>
          </p:nvSpPr>
          <p:spPr>
            <a:xfrm>
              <a:off x="5652000" y="3357000"/>
              <a:ext cx="3021480" cy="892080"/>
            </a:xfrm>
            <a:prstGeom prst="flowChartProcess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0600" tIns="20160" rIns="30600" bIns="201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0099"/>
                  </a:solidFill>
                  <a:latin typeface="Corbel"/>
                </a:rPr>
                <a:t>SCUOLA AMICA 2020</a:t>
              </a:r>
              <a:endParaRPr lang="it-IT" sz="16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endParaRPr lang="it-IT" sz="1600" b="0" strike="noStrike" spc="-1" dirty="0">
                <a:latin typeface="Arial"/>
              </a:endParaRPr>
            </a:p>
          </p:txBody>
        </p:sp>
        <p:sp>
          <p:nvSpPr>
            <p:cNvPr id="22" name="CustomShape 20">
              <a:extLst>
                <a:ext uri="{FF2B5EF4-FFF2-40B4-BE49-F238E27FC236}">
                  <a16:creationId xmlns:a16="http://schemas.microsoft.com/office/drawing/2014/main" id="{3E74ACC2-1F94-49F4-8E5B-2A2929307ED9}"/>
                </a:ext>
              </a:extLst>
            </p:cNvPr>
            <p:cNvSpPr/>
            <p:nvPr/>
          </p:nvSpPr>
          <p:spPr>
            <a:xfrm>
              <a:off x="4992480" y="1081080"/>
              <a:ext cx="731160" cy="3776040"/>
            </a:xfrm>
            <a:custGeom>
              <a:avLst/>
              <a:gdLst/>
              <a:ahLst/>
              <a:cxnLst/>
              <a:rect l="l" t="t" r="r" b="b"/>
              <a:pathLst>
                <a:path w="731517" h="3776546">
                  <a:moveTo>
                    <a:pt x="0" y="0"/>
                  </a:moveTo>
                  <a:lnTo>
                    <a:pt x="0" y="3776546"/>
                  </a:lnTo>
                  <a:lnTo>
                    <a:pt x="731517" y="3776546"/>
                  </a:lnTo>
                </a:path>
              </a:pathLst>
            </a:custGeom>
            <a:noFill/>
            <a:ln>
              <a:solidFill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1">
              <a:extLst>
                <a:ext uri="{FF2B5EF4-FFF2-40B4-BE49-F238E27FC236}">
                  <a16:creationId xmlns:a16="http://schemas.microsoft.com/office/drawing/2014/main" id="{A51EF967-BF87-4781-BC82-2914ED7E0DDF}"/>
                </a:ext>
              </a:extLst>
            </p:cNvPr>
            <p:cNvSpPr/>
            <p:nvPr/>
          </p:nvSpPr>
          <p:spPr>
            <a:xfrm>
              <a:off x="5724000" y="4437000"/>
              <a:ext cx="2879640" cy="840600"/>
            </a:xfrm>
            <a:prstGeom prst="roundRect">
              <a:avLst>
                <a:gd name="adj" fmla="val 10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55080" tIns="44640" rIns="30600" bIns="4500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b="0" strike="noStrike" spc="-1" dirty="0">
                  <a:solidFill>
                    <a:srgbClr val="0000CC"/>
                  </a:solidFill>
                  <a:latin typeface="Corbel" pitchFamily="34" charset="0"/>
                </a:rPr>
                <a:t>FESTA DEGLI ALBERI</a:t>
              </a: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it-IT" sz="1600" spc="-1" dirty="0">
                  <a:solidFill>
                    <a:srgbClr val="0000CC"/>
                  </a:solidFill>
                  <a:latin typeface="Corbel" pitchFamily="34" charset="0"/>
                </a:rPr>
                <a:t>PULIAMO ILMONDO</a:t>
              </a:r>
              <a:endParaRPr lang="it-IT" sz="1600" b="0" strike="noStrike" spc="-1" dirty="0">
                <a:solidFill>
                  <a:srgbClr val="0000CC"/>
                </a:solidFill>
                <a:latin typeface="Corbe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062565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1331640" y="4482044"/>
            <a:ext cx="554461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it-IT" sz="2400" b="1" dirty="0">
                <a:solidFill>
                  <a:srgbClr val="0070C0"/>
                </a:solidFill>
              </a:rPr>
              <a:t>I progetti sono rivolti ad un gruppo di alunni con problematiche di tipo relazionale e comportamentale legate a diverse difficoltà di apprendimento.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043608" y="59140"/>
            <a:ext cx="705678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PROGETTI SPECIFICI PER ALUNNI CON</a:t>
            </a:r>
          </a:p>
          <a:p>
            <a:pPr algn="ctr"/>
            <a:r>
              <a:rPr lang="it-IT" sz="3200" b="1" dirty="0">
                <a:solidFill>
                  <a:srgbClr val="005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BISOGNI EDUCATIVI SPECIALI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23326"/>
            <a:ext cx="1547813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976156" y="2492896"/>
            <a:ext cx="21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MUMMM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A0D73B7-D348-4503-9299-43D58D76EF69}"/>
              </a:ext>
            </a:extLst>
          </p:cNvPr>
          <p:cNvGrpSpPr/>
          <p:nvPr/>
        </p:nvGrpSpPr>
        <p:grpSpPr>
          <a:xfrm rot="306368">
            <a:off x="5184713" y="1711109"/>
            <a:ext cx="3707121" cy="2366422"/>
            <a:chOff x="5076056" y="1494351"/>
            <a:chExt cx="3707121" cy="2366422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1494351"/>
              <a:ext cx="3707121" cy="23664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CasellaDiTesto 5"/>
            <p:cNvSpPr txBox="1"/>
            <p:nvPr/>
          </p:nvSpPr>
          <p:spPr>
            <a:xfrm rot="350867">
              <a:off x="5833708" y="1816581"/>
              <a:ext cx="24122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>
                  <a:solidFill>
                    <a:srgbClr val="0070C0"/>
                  </a:solidFill>
                  <a:latin typeface="Cambria Math" pitchFamily="18" charset="0"/>
                  <a:ea typeface="Cambria Math" pitchFamily="18" charset="0"/>
                </a:rPr>
                <a:t>MUSICOTERAPIA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66225E99-D217-4BE3-B2C3-E53893E5D803}"/>
              </a:ext>
            </a:extLst>
          </p:cNvPr>
          <p:cNvGrpSpPr/>
          <p:nvPr/>
        </p:nvGrpSpPr>
        <p:grpSpPr>
          <a:xfrm rot="20879516">
            <a:off x="688364" y="1833361"/>
            <a:ext cx="2088232" cy="2128576"/>
            <a:chOff x="4860032" y="4252752"/>
            <a:chExt cx="2088232" cy="2128576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00B22038-3ACF-4EEB-90CE-D54B23BCC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520" y="4252752"/>
              <a:ext cx="1853737" cy="2086989"/>
            </a:xfrm>
            <a:prstGeom prst="rect">
              <a:avLst/>
            </a:prstGeom>
            <a:noFill/>
            <a:ln w="38100">
              <a:solidFill>
                <a:srgbClr val="00569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B3A9FBA1-E3B1-4633-BFEE-A5053D19EED7}"/>
                </a:ext>
              </a:extLst>
            </p:cNvPr>
            <p:cNvSpPr txBox="1"/>
            <p:nvPr/>
          </p:nvSpPr>
          <p:spPr>
            <a:xfrm>
              <a:off x="4860032" y="6027385"/>
              <a:ext cx="208823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700" b="1" dirty="0">
                  <a:solidFill>
                    <a:schemeClr val="accent1">
                      <a:lumMod val="75000"/>
                    </a:schemeClr>
                  </a:solidFill>
                </a:rPr>
                <a:t>LETTURA CREATIVA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199745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1520" y="-77007"/>
            <a:ext cx="6516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                                        </a:t>
            </a: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7739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>
                <a:solidFill>
                  <a:srgbClr val="0000CC"/>
                </a:solidFill>
                <a:latin typeface="Copperplate Gothic Bold" pitchFamily="34" charset="0"/>
              </a:rPr>
              <a:t>«INSIEME…OLTRE LE FRONTIERE»</a:t>
            </a:r>
            <a:br>
              <a:rPr lang="it-IT" dirty="0">
                <a:solidFill>
                  <a:srgbClr val="0000CC"/>
                </a:solidFill>
                <a:latin typeface="Copperplate Gothic Bold" pitchFamily="34" charset="0"/>
              </a:rPr>
            </a:br>
            <a:endParaRPr lang="it-IT" dirty="0">
              <a:solidFill>
                <a:srgbClr val="0000CC"/>
              </a:solidFill>
              <a:latin typeface="Copperplate Gothic Bold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87624" y="40466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00CC"/>
                </a:solidFill>
                <a:latin typeface="Copperplate Gothic Bold" pitchFamily="34" charset="0"/>
              </a:rPr>
              <a:t>PROGETTO INTERCULTURA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064" y="1230351"/>
            <a:ext cx="502285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251520" y="4365104"/>
            <a:ext cx="871296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dirty="0">
                <a:ln>
                  <a:solidFill>
                    <a:srgbClr val="0070C0"/>
                  </a:solidFill>
                </a:ln>
                <a:solidFill>
                  <a:srgbClr val="0000CC"/>
                </a:solidFill>
              </a:rPr>
              <a:t>Il progetto si propone di valorizzare la cultura  dell’accoglienza e garantire a tutti gli utenti pari opportunità formativa e rimuovere gli ostacoli che impediscono a famiglie e alunni di accedere e di usufruire nel migliore dei modi al servizio educativo.</a:t>
            </a:r>
          </a:p>
        </p:txBody>
      </p:sp>
    </p:spTree>
    <p:extLst>
      <p:ext uri="{BB962C8B-B14F-4D97-AF65-F5344CB8AC3E}">
        <p14:creationId xmlns:p14="http://schemas.microsoft.com/office/powerpoint/2010/main" val="412861891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44624"/>
            <a:ext cx="7221400" cy="707886"/>
          </a:xfrm>
        </p:spPr>
        <p:txBody>
          <a:bodyPr wrap="squar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ea typeface="+mn-ea"/>
                <a:cs typeface="Arial" pitchFamily="34" charset="0"/>
              </a:rPr>
              <a:t>PROGETTO CONTINUITÀ 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708A-1844-4751-B001-38FF4EDF075B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1259632" y="2402885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000099"/>
                </a:solidFill>
              </a:rPr>
              <a:t>«Concerto di Natale»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</a:rPr>
              <a:t>cinquenni - classi quinte- scuola secondaria</a:t>
            </a:r>
          </a:p>
        </p:txBody>
      </p:sp>
      <p:sp>
        <p:nvSpPr>
          <p:cNvPr id="8" name="Rettangolo 7"/>
          <p:cNvSpPr/>
          <p:nvPr/>
        </p:nvSpPr>
        <p:spPr>
          <a:xfrm>
            <a:off x="1043608" y="4365104"/>
            <a:ext cx="6841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cinquenni - classi prime-scuola secondaria</a:t>
            </a:r>
            <a:endParaRPr lang="it-IT" dirty="0">
              <a:solidFill>
                <a:schemeClr val="bg2"/>
              </a:solidFill>
            </a:endParaRPr>
          </a:p>
        </p:txBody>
      </p:sp>
      <p:pic>
        <p:nvPicPr>
          <p:cNvPr id="1026" name="Picture 2" descr="Risultati immagini per laboratori per ragazzi delle medi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99" y="5279507"/>
            <a:ext cx="2119368" cy="1389853"/>
          </a:xfrm>
          <a:prstGeom prst="rect">
            <a:avLst/>
          </a:prstGeom>
          <a:ln w="38100" cap="sq">
            <a:solidFill>
              <a:srgbClr val="FFFF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1341191" y="3810741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0099"/>
                </a:solidFill>
              </a:rPr>
              <a:t>«Progetti di lettura e incontro con l’autore »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1259632" y="5445224"/>
            <a:ext cx="5526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800" b="1" dirty="0">
                <a:solidFill>
                  <a:srgbClr val="000099"/>
                </a:solidFill>
              </a:rPr>
              <a:t>«Le giornate  dell’orientamento»</a:t>
            </a:r>
          </a:p>
          <a:p>
            <a:pPr lvl="0" algn="ctr"/>
            <a:r>
              <a:rPr lang="it-IT" sz="2800" b="1" dirty="0">
                <a:solidFill>
                  <a:srgbClr val="FF0000"/>
                </a:solidFill>
              </a:rPr>
              <a:t>classi quinte - scuola secondaria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251520" y="836712"/>
            <a:ext cx="867645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0099"/>
                </a:solidFill>
                <a:ea typeface="+mj-ea"/>
                <a:cs typeface="+mj-cs"/>
              </a:rPr>
              <a:t>PER GARANTIRE ALL’ ALUNNO UN PROCESSO DI CRESCITA UNITARIO, ORGANICO E COMPLETO NEI TRE ORDINI DI SCUOLA E PREVENIRE IL DISAGIO E L’INSUCCESSO SCOLASTICO</a:t>
            </a:r>
            <a:endParaRPr lang="it-IT" dirty="0">
              <a:solidFill>
                <a:srgbClr val="000099"/>
              </a:solidFill>
            </a:endParaRPr>
          </a:p>
        </p:txBody>
      </p:sp>
      <p:pic>
        <p:nvPicPr>
          <p:cNvPr id="15" name="Immagine 14" descr="new-years-eve-30012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80" y="1800200"/>
            <a:ext cx="1844824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006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323528" y="1209465"/>
            <a:ext cx="8496944" cy="509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3333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La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Scuola è dotata di:</a:t>
            </a:r>
            <a:endParaRPr kumimoji="0" lang="it-IT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biblioteca aggiornata;</a:t>
            </a:r>
            <a:endParaRPr kumimoji="0" lang="it-IT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laboratori di sostegno per alunni diversamente abili;</a:t>
            </a:r>
          </a:p>
          <a:p>
            <a:pPr marL="0" marR="0" lvl="0" indent="0" algn="just" defTabSz="914400" rtl="0" eaLnBrk="0" fontAlgn="base" latinLnBrk="0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cs typeface="Arial" pitchFamily="34" charset="0"/>
              </a:rPr>
              <a:t> </a:t>
            </a: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aula magna attrezzata con video proiettore e schermo fisso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laboratorio musicale;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laboratorio attività </a:t>
            </a:r>
            <a:r>
              <a:rPr lang="it-IT" dirty="0" err="1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grafico-pittoriche</a:t>
            </a: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;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laboratorio scientifico dotato di nuove strumentazioni tecnologico scientifiche;</a:t>
            </a: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laboratorio multimediale con 26 postazioni alunni;</a:t>
            </a: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LIM in tutte le aule;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palestra;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cortile interno;</a:t>
            </a:r>
            <a:endParaRPr lang="it-IT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MUSEO della Scuola (documenti storici).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Risorse strutturali </a:t>
            </a:r>
            <a:endParaRPr lang="it-IT" sz="2000" dirty="0">
              <a:solidFill>
                <a:srgbClr val="000099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86020" name="Immagin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2340" y="2218504"/>
            <a:ext cx="1296144" cy="1124058"/>
          </a:xfrm>
          <a:prstGeom prst="rect">
            <a:avLst/>
          </a:prstGeom>
          <a:noFill/>
        </p:spPr>
      </p:pic>
      <p:pic>
        <p:nvPicPr>
          <p:cNvPr id="86021" name="Immagine 4" descr="Senza nom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75658" y="476672"/>
            <a:ext cx="1968342" cy="1420196"/>
          </a:xfrm>
          <a:prstGeom prst="rect">
            <a:avLst/>
          </a:prstGeom>
          <a:noFill/>
        </p:spPr>
      </p:pic>
      <p:pic>
        <p:nvPicPr>
          <p:cNvPr id="86019" name="Immagine 0" descr="12-640x480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52" y="4509120"/>
            <a:ext cx="1721244" cy="2348880"/>
          </a:xfrm>
          <a:prstGeom prst="rect">
            <a:avLst/>
          </a:prstGeom>
          <a:noFill/>
        </p:spPr>
      </p:pic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691680" y="2249043"/>
            <a:ext cx="5976664" cy="14401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prstTxWarp prst="textDeflateTo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ts val="4400"/>
              </a:lnSpc>
              <a:defRPr/>
            </a:pPr>
            <a:r>
              <a:rPr lang="it-IT" sz="4400" b="1" dirty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0"/>
                <a:ea typeface="+mj-ea"/>
                <a:cs typeface="+mj-cs"/>
              </a:rPr>
              <a:t>LABORATORI</a:t>
            </a:r>
            <a:endParaRPr lang="it-IT" sz="4000" b="1" dirty="0">
              <a:ln w="9525">
                <a:solidFill>
                  <a:srgbClr val="0070C0"/>
                </a:solidFill>
                <a:prstDash val="solid"/>
              </a:ln>
              <a:solidFill>
                <a:srgbClr val="CC00CC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oper Black" panose="0208090404030B020404" pitchFamily="18" charset="0"/>
              <a:ea typeface="+mj-ea"/>
              <a:cs typeface="+mj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B2EC676-6566-45F7-AE2F-8F2E855968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76"/>
          <a:stretch/>
        </p:blipFill>
        <p:spPr>
          <a:xfrm rot="663807">
            <a:off x="448227" y="4293096"/>
            <a:ext cx="2753283" cy="187220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1E4F441-E743-4160-9EDA-C9B121487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340970"/>
            <a:ext cx="2184197" cy="218419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F67B7BA-2501-4CF1-9841-9B5CCAEB2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9288">
            <a:off x="7616976" y="348505"/>
            <a:ext cx="1362065" cy="1946914"/>
          </a:xfrm>
          <a:prstGeom prst="rect">
            <a:avLst/>
          </a:prstGeom>
          <a:ln w="57150">
            <a:solidFill>
              <a:srgbClr val="FF9900"/>
            </a:solidFill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B2240DA8-D253-48F2-A9AF-15B90F3885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0391">
            <a:off x="6876256" y="4389290"/>
            <a:ext cx="1830484" cy="1833736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F9F77BBE-08DC-4046-96A3-47908B2A52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6"/>
          <a:stretch/>
        </p:blipFill>
        <p:spPr>
          <a:xfrm>
            <a:off x="3599610" y="372990"/>
            <a:ext cx="2165266" cy="2091927"/>
          </a:xfrm>
          <a:prstGeom prst="rect">
            <a:avLst/>
          </a:prstGeom>
          <a:ln w="28575">
            <a:solidFill>
              <a:srgbClr val="FF3399"/>
            </a:solidFill>
          </a:ln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2A21C5E0-8C04-4FAD-B3EA-ED9B7B04CC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008">
            <a:off x="393239" y="330923"/>
            <a:ext cx="2006268" cy="1400119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F34763A4-8EB4-49E7-8C3A-877877D4CB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1" y="2275318"/>
            <a:ext cx="1440161" cy="1440161"/>
          </a:xfrm>
          <a:prstGeom prst="rect">
            <a:avLst/>
          </a:prstGeom>
          <a:ln w="57150">
            <a:solidFill>
              <a:srgbClr val="CC00CC"/>
            </a:solidFill>
          </a:ln>
        </p:spPr>
      </p:pic>
    </p:spTree>
    <p:extLst>
      <p:ext uri="{BB962C8B-B14F-4D97-AF65-F5344CB8AC3E}">
        <p14:creationId xmlns:p14="http://schemas.microsoft.com/office/powerpoint/2010/main" val="328591208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E6C5DDA-017C-48F7-8218-E1EB790C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20</a:t>
            </a:fld>
            <a:endParaRPr lang="it-IT"/>
          </a:p>
        </p:txBody>
      </p:sp>
      <p:grpSp>
        <p:nvGrpSpPr>
          <p:cNvPr id="3" name="Gruppo 31">
            <a:extLst>
              <a:ext uri="{FF2B5EF4-FFF2-40B4-BE49-F238E27FC236}">
                <a16:creationId xmlns:a16="http://schemas.microsoft.com/office/drawing/2014/main" id="{E6F7A191-570A-444E-BCA7-C6617F5727E5}"/>
              </a:ext>
            </a:extLst>
          </p:cNvPr>
          <p:cNvGrpSpPr/>
          <p:nvPr/>
        </p:nvGrpSpPr>
        <p:grpSpPr>
          <a:xfrm rot="360000">
            <a:off x="900057" y="273807"/>
            <a:ext cx="7272807" cy="5901162"/>
            <a:chOff x="251521" y="-165533"/>
            <a:chExt cx="3119713" cy="2694173"/>
          </a:xfrm>
        </p:grpSpPr>
        <p:pic>
          <p:nvPicPr>
            <p:cNvPr id="4" name="Picture 4" descr="H:\POF 2010-11\Nuova cartella\IMG_0702.JPG">
              <a:extLst>
                <a:ext uri="{FF2B5EF4-FFF2-40B4-BE49-F238E27FC236}">
                  <a16:creationId xmlns:a16="http://schemas.microsoft.com/office/drawing/2014/main" id="{4D1F8D8C-6FF8-415A-9F21-685B830396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1" y="188640"/>
              <a:ext cx="3119713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851AB3E8-5EFB-4426-B17B-DF0FB8A8A407}"/>
                </a:ext>
              </a:extLst>
            </p:cNvPr>
            <p:cNvSpPr/>
            <p:nvPr/>
          </p:nvSpPr>
          <p:spPr>
            <a:xfrm rot="21188900">
              <a:off x="754473" y="-165533"/>
              <a:ext cx="2100169" cy="351288"/>
            </a:xfrm>
            <a:prstGeom prst="rect">
              <a:avLst/>
            </a:prstGeom>
          </p:spPr>
          <p:txBody>
            <a:bodyPr wrap="none">
              <a:prstTxWarp prst="textStop">
                <a:avLst/>
              </a:prstTxWarp>
              <a:spAutoFit/>
            </a:bodyPr>
            <a:lstStyle/>
            <a:p>
              <a:r>
                <a:rPr lang="it-IT" sz="54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Cooper Black" pitchFamily="18" charset="0"/>
                </a:rPr>
                <a:t>BIBLIOTECA</a:t>
              </a:r>
              <a:endParaRPr lang="it-IT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319169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75D2F6-F615-4716-AF8E-9E40065E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21</a:t>
            </a:fld>
            <a:endParaRPr lang="it-IT"/>
          </a:p>
        </p:txBody>
      </p:sp>
      <p:grpSp>
        <p:nvGrpSpPr>
          <p:cNvPr id="5" name="Gruppo 26">
            <a:extLst>
              <a:ext uri="{FF2B5EF4-FFF2-40B4-BE49-F238E27FC236}">
                <a16:creationId xmlns:a16="http://schemas.microsoft.com/office/drawing/2014/main" id="{D06FEA31-8262-49CA-AE3C-ED21EDE1B5F9}"/>
              </a:ext>
            </a:extLst>
          </p:cNvPr>
          <p:cNvGrpSpPr/>
          <p:nvPr/>
        </p:nvGrpSpPr>
        <p:grpSpPr>
          <a:xfrm>
            <a:off x="491485" y="652089"/>
            <a:ext cx="8161029" cy="5868170"/>
            <a:chOff x="5724128" y="4058711"/>
            <a:chExt cx="3120469" cy="2430369"/>
          </a:xfrm>
        </p:grpSpPr>
        <p:pic>
          <p:nvPicPr>
            <p:cNvPr id="6" name="Picture 2" descr="C:\Documents and Settings\Maria Pia\Desktop\Foto lab multimedial\IMG_4541.JPG">
              <a:extLst>
                <a:ext uri="{FF2B5EF4-FFF2-40B4-BE49-F238E27FC236}">
                  <a16:creationId xmlns:a16="http://schemas.microsoft.com/office/drawing/2014/main" id="{9A86DE91-5BF3-49B4-A982-78B05F7CC0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60000">
              <a:off x="5724128" y="4149080"/>
              <a:ext cx="3120469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0F5816B6-7F02-4E8B-82F7-1AB76A830A7C}"/>
                </a:ext>
              </a:extLst>
            </p:cNvPr>
            <p:cNvSpPr/>
            <p:nvPr/>
          </p:nvSpPr>
          <p:spPr>
            <a:xfrm rot="21145342">
              <a:off x="6337358" y="4058711"/>
              <a:ext cx="1871906" cy="318673"/>
            </a:xfrm>
            <a:prstGeom prst="rect">
              <a:avLst/>
            </a:prstGeom>
          </p:spPr>
          <p:txBody>
            <a:bodyPr wrap="none">
              <a:prstTxWarp prst="textArchUp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lvl="0" algn="ctr">
                <a:spcBef>
                  <a:spcPct val="0"/>
                </a:spcBef>
                <a:defRPr/>
              </a:pPr>
              <a:r>
                <a:rPr lang="it-IT" sz="4400" b="1" dirty="0">
                  <a:ln/>
                  <a:solidFill>
                    <a:schemeClr val="accent4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Cooper Black" pitchFamily="18" charset="0"/>
                </a:rPr>
                <a:t>MULTIMEDIALE</a:t>
              </a:r>
              <a:endParaRPr lang="it-CH" sz="4400" b="1" dirty="0">
                <a:ln/>
                <a:solidFill>
                  <a:schemeClr val="accent4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oper Black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15428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E7BAD9-0480-4863-B7C6-9B338522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119869-7943-499F-BA71-2987CA4C8031}"/>
              </a:ext>
            </a:extLst>
          </p:cNvPr>
          <p:cNvSpPr txBox="1"/>
          <p:nvPr/>
        </p:nvSpPr>
        <p:spPr>
          <a:xfrm>
            <a:off x="1475656" y="548680"/>
            <a:ext cx="6408712" cy="720080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it-IT" b="1" dirty="0">
                <a:ln w="22225">
                  <a:solidFill>
                    <a:srgbClr val="0000CC"/>
                  </a:solidFill>
                  <a:prstDash val="solid"/>
                </a:ln>
                <a:solidFill>
                  <a:srgbClr val="CC00CC"/>
                </a:solidFill>
                <a:latin typeface="Cooper Black" panose="0208090404030B020404" pitchFamily="18" charset="0"/>
              </a:rPr>
              <a:t>PLASTICO-PITTORICO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9FCF6C6-49A1-424F-8DFC-33B014AC2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97701"/>
            <a:ext cx="6696744" cy="5022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7170128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B161CE-DDF3-465D-BE61-406EA6A9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23</a:t>
            </a:fld>
            <a:endParaRPr lang="it-IT"/>
          </a:p>
        </p:txBody>
      </p:sp>
      <p:grpSp>
        <p:nvGrpSpPr>
          <p:cNvPr id="5" name="Gruppo 29">
            <a:extLst>
              <a:ext uri="{FF2B5EF4-FFF2-40B4-BE49-F238E27FC236}">
                <a16:creationId xmlns:a16="http://schemas.microsoft.com/office/drawing/2014/main" id="{B69BB734-4C3E-4A99-B4E0-E434FD35157A}"/>
              </a:ext>
            </a:extLst>
          </p:cNvPr>
          <p:cNvGrpSpPr/>
          <p:nvPr/>
        </p:nvGrpSpPr>
        <p:grpSpPr>
          <a:xfrm>
            <a:off x="762740" y="216115"/>
            <a:ext cx="7618519" cy="6232560"/>
            <a:chOff x="5940152" y="99634"/>
            <a:chExt cx="2937999" cy="2861054"/>
          </a:xfrm>
        </p:grpSpPr>
        <p:pic>
          <p:nvPicPr>
            <p:cNvPr id="6" name="Picture 2" descr="C:\Documents and Settings\Utente\Desktop\classi I\INTERCLASSE PRIMA\NATALE 2009\SN851184.JPG">
              <a:extLst>
                <a:ext uri="{FF2B5EF4-FFF2-40B4-BE49-F238E27FC236}">
                  <a16:creationId xmlns:a16="http://schemas.microsoft.com/office/drawing/2014/main" id="{4003CF47-BA7B-47AA-A486-906C72FF1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60000">
              <a:off x="5940152" y="620688"/>
              <a:ext cx="2937999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822EA0C6-72B2-4F06-883B-8E04998A7921}"/>
                </a:ext>
              </a:extLst>
            </p:cNvPr>
            <p:cNvSpPr/>
            <p:nvPr/>
          </p:nvSpPr>
          <p:spPr>
            <a:xfrm rot="21238268">
              <a:off x="6665356" y="99634"/>
              <a:ext cx="1725031" cy="526396"/>
            </a:xfrm>
            <a:prstGeom prst="rect">
              <a:avLst/>
            </a:prstGeom>
          </p:spPr>
          <p:txBody>
            <a:bodyPr wrap="square">
              <a:prstTxWarp prst="textCurveUp">
                <a:avLst/>
              </a:prstTxWarp>
              <a:spAutoFit/>
            </a:bodyPr>
            <a:lstStyle/>
            <a:p>
              <a:r>
                <a:rPr lang="it-IT" sz="4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ooper Black" pitchFamily="18" charset="0"/>
                </a:rPr>
                <a:t>MUSICALE</a:t>
              </a:r>
              <a:endParaRPr lang="it-IT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04218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24</a:t>
            </a:fld>
            <a:endParaRPr lang="it-IT"/>
          </a:p>
        </p:txBody>
      </p:sp>
      <p:grpSp>
        <p:nvGrpSpPr>
          <p:cNvPr id="4" name="Gruppo 30">
            <a:extLst>
              <a:ext uri="{FF2B5EF4-FFF2-40B4-BE49-F238E27FC236}">
                <a16:creationId xmlns:a16="http://schemas.microsoft.com/office/drawing/2014/main" id="{E52141E5-81DE-4B23-9158-5ED386FF4E2D}"/>
              </a:ext>
            </a:extLst>
          </p:cNvPr>
          <p:cNvGrpSpPr/>
          <p:nvPr/>
        </p:nvGrpSpPr>
        <p:grpSpPr>
          <a:xfrm rot="480000">
            <a:off x="905185" y="321901"/>
            <a:ext cx="7349536" cy="6114925"/>
            <a:chOff x="3130023" y="88692"/>
            <a:chExt cx="3120477" cy="2645919"/>
          </a:xfrm>
        </p:grpSpPr>
        <p:pic>
          <p:nvPicPr>
            <p:cNvPr id="5" name="Immagine 4" descr="SN850289.JPG">
              <a:extLst>
                <a:ext uri="{FF2B5EF4-FFF2-40B4-BE49-F238E27FC236}">
                  <a16:creationId xmlns:a16="http://schemas.microsoft.com/office/drawing/2014/main" id="{C5D96D1E-AED3-4A7B-820D-97842A4DF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468694">
              <a:off x="3130023" y="394611"/>
              <a:ext cx="3120477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9D1D3B55-3BD7-41A0-B723-48E37514DCF3}"/>
                </a:ext>
              </a:extLst>
            </p:cNvPr>
            <p:cNvSpPr/>
            <p:nvPr/>
          </p:nvSpPr>
          <p:spPr>
            <a:xfrm rot="21120000">
              <a:off x="3899646" y="88692"/>
              <a:ext cx="1465693" cy="500934"/>
            </a:xfrm>
            <a:prstGeom prst="rect">
              <a:avLst/>
            </a:prstGeom>
          </p:spPr>
          <p:txBody>
            <a:bodyPr wrap="none">
              <a:prstTxWarp prst="textArchUp">
                <a:avLst>
                  <a:gd name="adj" fmla="val 10591447"/>
                </a:avLst>
              </a:prstTxWarp>
              <a:spAutoFit/>
            </a:bodyPr>
            <a:lstStyle/>
            <a:p>
              <a:r>
                <a:rPr lang="it-IT" sz="4000" dirty="0">
                  <a:ln>
                    <a:solidFill>
                      <a:srgbClr val="CC00CC"/>
                    </a:solidFill>
                  </a:ln>
                  <a:solidFill>
                    <a:srgbClr val="000066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ooper Black" pitchFamily="18" charset="0"/>
                </a:rPr>
                <a:t>SCIENTIFICO</a:t>
              </a:r>
              <a:endParaRPr lang="it-IT" sz="4000" dirty="0">
                <a:ln>
                  <a:solidFill>
                    <a:srgbClr val="CC00CC"/>
                  </a:solidFill>
                </a:ln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548354D-78CC-41E4-A296-A998FC4F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25</a:t>
            </a:fld>
            <a:endParaRPr lang="it-IT"/>
          </a:p>
        </p:txBody>
      </p:sp>
      <p:grpSp>
        <p:nvGrpSpPr>
          <p:cNvPr id="3" name="Gruppo 27">
            <a:extLst>
              <a:ext uri="{FF2B5EF4-FFF2-40B4-BE49-F238E27FC236}">
                <a16:creationId xmlns:a16="http://schemas.microsoft.com/office/drawing/2014/main" id="{72004B5E-336B-49D0-AA75-50676A279233}"/>
              </a:ext>
            </a:extLst>
          </p:cNvPr>
          <p:cNvGrpSpPr/>
          <p:nvPr/>
        </p:nvGrpSpPr>
        <p:grpSpPr>
          <a:xfrm>
            <a:off x="827584" y="131636"/>
            <a:ext cx="7394760" cy="6354569"/>
            <a:chOff x="2915816" y="3570014"/>
            <a:chExt cx="3139521" cy="2847058"/>
          </a:xfrm>
        </p:grpSpPr>
        <p:pic>
          <p:nvPicPr>
            <p:cNvPr id="4" name="Immagine 6" descr="IMG_4707.JPG">
              <a:extLst>
                <a:ext uri="{FF2B5EF4-FFF2-40B4-BE49-F238E27FC236}">
                  <a16:creationId xmlns:a16="http://schemas.microsoft.com/office/drawing/2014/main" id="{56A6665D-06E7-4A21-8A5D-6F1F09114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360000">
              <a:off x="2915816" y="4077072"/>
              <a:ext cx="3118317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5F3654F3-AE33-4831-BDA5-1FD7C176DC2A}"/>
                </a:ext>
              </a:extLst>
            </p:cNvPr>
            <p:cNvSpPr/>
            <p:nvPr/>
          </p:nvSpPr>
          <p:spPr>
            <a:xfrm>
              <a:off x="4108114" y="3570014"/>
              <a:ext cx="1947223" cy="455051"/>
            </a:xfrm>
            <a:prstGeom prst="rect">
              <a:avLst/>
            </a:prstGeom>
          </p:spPr>
          <p:txBody>
            <a:bodyPr wrap="none">
              <a:prstTxWarp prst="textWave2">
                <a:avLst/>
              </a:prstTxWarp>
              <a:spAutoFit/>
            </a:bodyPr>
            <a:lstStyle/>
            <a:p>
              <a:r>
                <a:rPr lang="it-IT" sz="6000" b="1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  <a:latin typeface="Cooper Black" pitchFamily="18" charset="0"/>
                </a:rPr>
                <a:t>PALESTRA</a:t>
              </a:r>
              <a:endParaRPr lang="it-IT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56453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26</a:t>
            </a:fld>
            <a:endParaRPr lang="it-IT"/>
          </a:p>
        </p:txBody>
      </p:sp>
      <p:pic>
        <p:nvPicPr>
          <p:cNvPr id="1026" name="Picture 2" descr="D:\A_S_2013_14\foto scuola museo\12.05.2014 MUSEO DELLA SCUOLA_VIOLANTE\museo_inaugurazione\20140512_213238.jpg"/>
          <p:cNvPicPr>
            <a:picLocks noChangeAspect="1" noChangeArrowheads="1"/>
          </p:cNvPicPr>
          <p:nvPr/>
        </p:nvPicPr>
        <p:blipFill>
          <a:blip r:embed="rId2" cstate="print"/>
          <a:srcRect r="20911"/>
          <a:stretch>
            <a:fillRect/>
          </a:stretch>
        </p:blipFill>
        <p:spPr bwMode="auto">
          <a:xfrm>
            <a:off x="251520" y="235389"/>
            <a:ext cx="3816424" cy="6433971"/>
          </a:xfrm>
          <a:prstGeom prst="rect">
            <a:avLst/>
          </a:prstGeom>
          <a:noFill/>
        </p:spPr>
      </p:pic>
      <p:pic>
        <p:nvPicPr>
          <p:cNvPr id="1029" name="Picture 5" descr="G:\MUSEO\foto scuola museo\Immagin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01008"/>
            <a:ext cx="4665663" cy="3119437"/>
          </a:xfrm>
          <a:prstGeom prst="rect">
            <a:avLst/>
          </a:prstGeom>
          <a:noFill/>
        </p:spPr>
      </p:pic>
      <p:pic>
        <p:nvPicPr>
          <p:cNvPr id="10" name="Picture 4" descr="G:\MUSEO\foto inaugurazione museo\SN852887.JPG"/>
          <p:cNvPicPr>
            <a:picLocks noChangeAspect="1" noChangeArrowheads="1"/>
          </p:cNvPicPr>
          <p:nvPr/>
        </p:nvPicPr>
        <p:blipFill>
          <a:blip r:embed="rId4" cstate="print"/>
          <a:srcRect l="23289" t="30034" r="36241" b="30769"/>
          <a:stretch>
            <a:fillRect/>
          </a:stretch>
        </p:blipFill>
        <p:spPr bwMode="auto">
          <a:xfrm>
            <a:off x="4328857" y="185923"/>
            <a:ext cx="4563624" cy="331508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395536" y="2645187"/>
            <a:ext cx="8352928" cy="4195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 rapporti con il territorio sono improntati alla collaborazione e alla reciproca valorizzazione delle risorse umane e materiali, tali da rendere la scuola polo di iniziative culturali, di manifestazioni educative e sportive. </a:t>
            </a:r>
            <a:endParaRPr kumimoji="0" lang="it-IT" b="0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La Scuola collabora con numerosi Enti e Associazioni: </a:t>
            </a:r>
            <a:r>
              <a:rPr kumimoji="0" lang="it-IT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Presidio del Libro, Libera, Legambiente, Università della Terza Età, ASL, ANT, APLETI, Prato Fiorito, Parrocchie, Libreria Laterza, Olimpia Club e Sport Center, </a:t>
            </a:r>
            <a:r>
              <a:rPr kumimoji="0" lang="it-IT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A.S.D</a:t>
            </a:r>
            <a:r>
              <a:rPr kumimoji="0" lang="it-IT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Giovani Aquile, Assessorato alla Pubblica Istruzione del Comune di </a:t>
            </a:r>
            <a:r>
              <a:rPr kumimoji="0" lang="it-IT" b="1" i="0" u="none" strike="noStrike" cap="none" normalizeH="0" baseline="0" dirty="0" err="1">
                <a:ln>
                  <a:noFill/>
                </a:ln>
                <a:solidFill>
                  <a:srgbClr val="000099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Rutigliano</a:t>
            </a:r>
            <a:r>
              <a:rPr lang="it-IT" b="1" dirty="0">
                <a:solidFill>
                  <a:srgbClr val="000099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, Biblioteca comunale.</a:t>
            </a:r>
            <a:r>
              <a:rPr kumimoji="0" lang="it-IT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27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>
                <a:solidFill>
                  <a:srgbClr val="000099"/>
                </a:solidFill>
                <a:latin typeface="Copperplate Gothic Bold" pitchFamily="34" charset="0"/>
                <a:cs typeface="Arial" pitchFamily="34" charset="0"/>
              </a:rPr>
              <a:t>Collegamenti sul territorio</a:t>
            </a:r>
            <a:endParaRPr lang="it-IT" sz="2000" dirty="0">
              <a:solidFill>
                <a:srgbClr val="000099"/>
              </a:solidFill>
              <a:latin typeface="Verdana" pitchFamily="34" charset="0"/>
              <a:cs typeface="Arial" pitchFamily="34" charset="0"/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620688"/>
            <a:ext cx="1872208" cy="219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6E354-4A00-42C4-904C-55062D65968D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78850" name="Picture 2" descr="sc2ln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4016"/>
            <a:ext cx="6136275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251520" y="757773"/>
            <a:ext cx="8640960" cy="61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Il Dirigente Scolastico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riceve</a:t>
            </a: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tutti i giorni previo appuntamento da fissare in segreteria.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Gli uffici di Segreteria</a:t>
            </a: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sono aperti al pubblico </a:t>
            </a:r>
            <a:endParaRPr kumimoji="0" lang="it-IT" sz="20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dalle ore 10.30 alle 12.30 </a:t>
            </a:r>
            <a:endParaRPr lang="it-IT" sz="20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dirty="0">
                <a:solidFill>
                  <a:srgbClr val="0000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Le iscrizioni alla prima classe </a:t>
            </a:r>
            <a:r>
              <a:rPr lang="it-IT" sz="20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della scuola primaria si effettuano attraverso il sistema “Iscrizioni on line” sul sito</a:t>
            </a:r>
          </a:p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b="1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https://www.istruzione.it/iscrizionionline/</a:t>
            </a:r>
            <a:endParaRPr lang="it-IT" sz="2000" b="1" dirty="0">
              <a:solidFill>
                <a:srgbClr val="0000CC"/>
              </a:solidFill>
            </a:endParaRPr>
          </a:p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000" b="1" spc="-1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dal 4 al 25 gennaio 2021</a:t>
            </a:r>
            <a:r>
              <a:rPr lang="it-IT" sz="2000" spc="-1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indent="449263" algn="ctr">
              <a:lnSpc>
                <a:spcPct val="125000"/>
              </a:lnSpc>
            </a:pPr>
            <a:r>
              <a:rPr lang="it-IT" sz="20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lang="it-IT" sz="2000" dirty="0">
                <a:solidFill>
                  <a:srgbClr val="0000CC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it-IT" sz="2000" b="0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egreteria della scuola è a disposizione dei genitori per provvedere alle</a:t>
            </a:r>
            <a:r>
              <a:rPr kumimoji="0" lang="it-IT" sz="2000" b="0" i="0" u="none" strike="noStrike" cap="none" normalizeH="0" dirty="0">
                <a:ln>
                  <a:noFill/>
                </a:ln>
                <a:solidFill>
                  <a:srgbClr val="0000CC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iscrizioni on line </a:t>
            </a:r>
          </a:p>
          <a:p>
            <a:pPr indent="449263" algn="ctr">
              <a:lnSpc>
                <a:spcPct val="125000"/>
              </a:lnSpc>
            </a:pPr>
            <a:r>
              <a:rPr lang="it-IT" sz="2000" b="1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dal lunedì al venerdì  ore 11.00 - 12.30</a:t>
            </a:r>
          </a:p>
          <a:p>
            <a:pPr lvl="2" indent="449263" algn="just">
              <a:lnSpc>
                <a:spcPct val="125000"/>
              </a:lnSpc>
            </a:pPr>
            <a:r>
              <a:rPr lang="it-IT" sz="2000" b="1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rPr>
              <a:t>lunedì - martedì  - giovedì  ore 16.00 - 17.30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tu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7966" y="1552413"/>
            <a:ext cx="235175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/>
          </p:cNvSpPr>
          <p:nvPr>
            <p:ph type="body" sz="half" idx="4294967295"/>
          </p:nvPr>
        </p:nvSpPr>
        <p:spPr>
          <a:xfrm>
            <a:off x="72008" y="5661248"/>
            <a:ext cx="8892480" cy="1224136"/>
          </a:xfrm>
        </p:spPr>
        <p:txBody>
          <a:bodyPr>
            <a:noAutofit/>
          </a:bodyPr>
          <a:lstStyle/>
          <a:p>
            <a:pPr marL="0" indent="0" algn="ctr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it-IT" sz="2300" b="1" spc="100" dirty="0">
                <a:solidFill>
                  <a:srgbClr val="000099"/>
                </a:solidFill>
                <a:latin typeface="Monotype Corsiva" pitchFamily="66" charset="0"/>
              </a:rPr>
              <a:t>Elaborato dallo staff di direzione </a:t>
            </a:r>
          </a:p>
          <a:p>
            <a:pPr marL="0" indent="0" algn="ctr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it-IT" sz="2300" b="1" spc="100" dirty="0">
                <a:solidFill>
                  <a:srgbClr val="000099"/>
                </a:solidFill>
                <a:latin typeface="Monotype Corsiva" pitchFamily="66" charset="0"/>
              </a:rPr>
              <a:t>con il coordinamento del Dirigente scolastico Prof.ssa Maria </a:t>
            </a:r>
            <a:r>
              <a:rPr lang="it-IT" sz="2300" b="1" spc="100" dirty="0" err="1">
                <a:solidFill>
                  <a:srgbClr val="000099"/>
                </a:solidFill>
                <a:latin typeface="Monotype Corsiva" pitchFamily="66" charset="0"/>
              </a:rPr>
              <a:t>Melpignano</a:t>
            </a:r>
            <a:endParaRPr lang="it-IT" sz="2300" b="1" spc="100" dirty="0">
              <a:solidFill>
                <a:srgbClr val="000099"/>
              </a:solidFill>
              <a:latin typeface="Monotype Corsiva" pitchFamily="66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195736" y="494116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4800" dirty="0" err="1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cs typeface="+mn-cs"/>
              </a:rPr>
              <a:t>P.T.O.F.</a:t>
            </a:r>
            <a:r>
              <a:rPr lang="it-IT" sz="4800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pperplate Gothic Bold" pitchFamily="34" charset="0"/>
                <a:cs typeface="+mn-cs"/>
              </a:rPr>
              <a:t>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974904" y="6520259"/>
            <a:ext cx="2133600" cy="365125"/>
          </a:xfrm>
        </p:spPr>
        <p:txBody>
          <a:bodyPr/>
          <a:lstStyle/>
          <a:p>
            <a:fld id="{6B56E354-4A00-42C4-904C-55062D65968D}" type="slidenum">
              <a:rPr lang="it-IT" smtClean="0"/>
              <a:pPr/>
              <a:t>29</a:t>
            </a:fld>
            <a:endParaRPr lang="it-IT" dirty="0"/>
          </a:p>
        </p:txBody>
      </p:sp>
      <p:pic>
        <p:nvPicPr>
          <p:cNvPr id="6" name="Picture 2" descr="grande_scuola_am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54798"/>
            <a:ext cx="5224674" cy="3694282"/>
          </a:xfrm>
          <a:prstGeom prst="rect">
            <a:avLst/>
          </a:prstGeom>
          <a:ln w="2286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asellaDiTesto 6"/>
          <p:cNvSpPr txBox="1"/>
          <p:nvPr/>
        </p:nvSpPr>
        <p:spPr>
          <a:xfrm>
            <a:off x="1259632" y="4437112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https://icsettannimanzoni.edu.it/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1008</Words>
  <Application>Microsoft Office PowerPoint</Application>
  <PresentationFormat>Presentazione su schermo (4:3)</PresentationFormat>
  <Paragraphs>212</Paragraphs>
  <Slides>29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43" baseType="lpstr">
      <vt:lpstr>바탕</vt:lpstr>
      <vt:lpstr>Arial</vt:lpstr>
      <vt:lpstr>Calibri</vt:lpstr>
      <vt:lpstr>Cambria Math</vt:lpstr>
      <vt:lpstr>Cooper Black</vt:lpstr>
      <vt:lpstr>Copperplate Gothic Bold</vt:lpstr>
      <vt:lpstr>Corbel</vt:lpstr>
      <vt:lpstr>Monotype Corsiva</vt:lpstr>
      <vt:lpstr>Symbol</vt:lpstr>
      <vt:lpstr>Tahoma</vt:lpstr>
      <vt:lpstr>Times New Roman</vt:lpstr>
      <vt:lpstr>Verdana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DIPARTIMENTI  DISCIPLINARI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PROGETTO CONTINUITÀ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Anna</dc:creator>
  <cp:lastModifiedBy>Isabella Giuliano</cp:lastModifiedBy>
  <cp:revision>387</cp:revision>
  <dcterms:created xsi:type="dcterms:W3CDTF">2010-10-18T10:10:51Z</dcterms:created>
  <dcterms:modified xsi:type="dcterms:W3CDTF">2021-01-13T22:12:57Z</dcterms:modified>
</cp:coreProperties>
</file>